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54"/>
  </p:notesMasterIdLst>
  <p:sldIdLst>
    <p:sldId id="256" r:id="rId2"/>
    <p:sldId id="267" r:id="rId3"/>
    <p:sldId id="265" r:id="rId4"/>
    <p:sldId id="266" r:id="rId5"/>
    <p:sldId id="263" r:id="rId6"/>
    <p:sldId id="292" r:id="rId7"/>
    <p:sldId id="296" r:id="rId8"/>
    <p:sldId id="268" r:id="rId9"/>
    <p:sldId id="289" r:id="rId10"/>
    <p:sldId id="315" r:id="rId11"/>
    <p:sldId id="284" r:id="rId12"/>
    <p:sldId id="293" r:id="rId13"/>
    <p:sldId id="297" r:id="rId14"/>
    <p:sldId id="307" r:id="rId15"/>
    <p:sldId id="280" r:id="rId16"/>
    <p:sldId id="279" r:id="rId17"/>
    <p:sldId id="278" r:id="rId18"/>
    <p:sldId id="306" r:id="rId19"/>
    <p:sldId id="269" r:id="rId20"/>
    <p:sldId id="270" r:id="rId21"/>
    <p:sldId id="271" r:id="rId22"/>
    <p:sldId id="275" r:id="rId23"/>
    <p:sldId id="276" r:id="rId24"/>
    <p:sldId id="277" r:id="rId25"/>
    <p:sldId id="274" r:id="rId26"/>
    <p:sldId id="287" r:id="rId27"/>
    <p:sldId id="308" r:id="rId28"/>
    <p:sldId id="288" r:id="rId29"/>
    <p:sldId id="298" r:id="rId30"/>
    <p:sldId id="299" r:id="rId31"/>
    <p:sldId id="303" r:id="rId32"/>
    <p:sldId id="300" r:id="rId33"/>
    <p:sldId id="304" r:id="rId34"/>
    <p:sldId id="301" r:id="rId35"/>
    <p:sldId id="302" r:id="rId36"/>
    <p:sldId id="294" r:id="rId37"/>
    <p:sldId id="264" r:id="rId38"/>
    <p:sldId id="309" r:id="rId39"/>
    <p:sldId id="310" r:id="rId40"/>
    <p:sldId id="311" r:id="rId41"/>
    <p:sldId id="295" r:id="rId42"/>
    <p:sldId id="290" r:id="rId43"/>
    <p:sldId id="312" r:id="rId44"/>
    <p:sldId id="313" r:id="rId45"/>
    <p:sldId id="281" r:id="rId46"/>
    <p:sldId id="258" r:id="rId47"/>
    <p:sldId id="260" r:id="rId48"/>
    <p:sldId id="261" r:id="rId49"/>
    <p:sldId id="291" r:id="rId50"/>
    <p:sldId id="285" r:id="rId51"/>
    <p:sldId id="262" r:id="rId52"/>
    <p:sldId id="286" r:id="rId53"/>
  </p:sldIdLst>
  <p:sldSz cx="14630400" cy="8229600"/>
  <p:notesSz cx="8229600" cy="146304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2BF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11"/>
    <p:restoredTop sz="94610"/>
  </p:normalViewPr>
  <p:slideViewPr>
    <p:cSldViewPr snapToGrid="0" snapToObjects="1">
      <p:cViewPr varScale="1">
        <p:scale>
          <a:sx n="74" d="100"/>
          <a:sy n="74" d="100"/>
        </p:scale>
        <p:origin x="174"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ableStyles" Target="tableStyle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microsoft.com/office/2016/11/relationships/changesInfo" Target="changesInfos/changesInfo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mina Kauser" userId="44f803f5-8805-4cff-81cf-f9b5a285b3cd" providerId="ADAL" clId="{2E88DD24-C8FC-4B5A-9D83-30CC58BD3D5B}"/>
    <pc:docChg chg="modSld">
      <pc:chgData name="Amina Kauser" userId="44f803f5-8805-4cff-81cf-f9b5a285b3cd" providerId="ADAL" clId="{2E88DD24-C8FC-4B5A-9D83-30CC58BD3D5B}" dt="2023-12-11T11:12:37.986" v="25" actId="207"/>
      <pc:docMkLst>
        <pc:docMk/>
      </pc:docMkLst>
      <pc:sldChg chg="modSp mod">
        <pc:chgData name="Amina Kauser" userId="44f803f5-8805-4cff-81cf-f9b5a285b3cd" providerId="ADAL" clId="{2E88DD24-C8FC-4B5A-9D83-30CC58BD3D5B}" dt="2023-12-11T11:12:37.986" v="25" actId="207"/>
        <pc:sldMkLst>
          <pc:docMk/>
          <pc:sldMk cId="2794761788" sldId="280"/>
        </pc:sldMkLst>
        <pc:spChg chg="mod">
          <ac:chgData name="Amina Kauser" userId="44f803f5-8805-4cff-81cf-f9b5a285b3cd" providerId="ADAL" clId="{2E88DD24-C8FC-4B5A-9D83-30CC58BD3D5B}" dt="2023-12-11T11:12:37.986" v="25" actId="207"/>
          <ac:spMkLst>
            <pc:docMk/>
            <pc:sldMk cId="2794761788" sldId="280"/>
            <ac:spMk id="5" creationId="{30D617E4-9E4D-4B5A-A987-9D247DC4890A}"/>
          </ac:spMkLst>
        </pc:spChg>
      </pc:sldChg>
      <pc:sldChg chg="modSp mod">
        <pc:chgData name="Amina Kauser" userId="44f803f5-8805-4cff-81cf-f9b5a285b3cd" providerId="ADAL" clId="{2E88DD24-C8FC-4B5A-9D83-30CC58BD3D5B}" dt="2023-12-11T11:12:14.477" v="22" actId="14100"/>
        <pc:sldMkLst>
          <pc:docMk/>
          <pc:sldMk cId="2753532178" sldId="306"/>
        </pc:sldMkLst>
        <pc:spChg chg="mod">
          <ac:chgData name="Amina Kauser" userId="44f803f5-8805-4cff-81cf-f9b5a285b3cd" providerId="ADAL" clId="{2E88DD24-C8FC-4B5A-9D83-30CC58BD3D5B}" dt="2023-12-11T11:12:14.477" v="22" actId="14100"/>
          <ac:spMkLst>
            <pc:docMk/>
            <pc:sldMk cId="2753532178" sldId="306"/>
            <ac:spMk id="5" creationId="{27CA12B1-4451-419D-A4FB-925E562BDD70}"/>
          </ac:spMkLst>
        </pc:spChg>
        <pc:spChg chg="mod">
          <ac:chgData name="Amina Kauser" userId="44f803f5-8805-4cff-81cf-f9b5a285b3cd" providerId="ADAL" clId="{2E88DD24-C8FC-4B5A-9D83-30CC58BD3D5B}" dt="2023-12-11T11:11:59.027" v="16" actId="403"/>
          <ac:spMkLst>
            <pc:docMk/>
            <pc:sldMk cId="2753532178" sldId="306"/>
            <ac:spMk id="8" creationId="{7718EFE5-35EF-482C-896A-1CA466115185}"/>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887393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6859525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38106152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9335437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225403055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8098335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228063920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57729841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extLst>
      <p:ext uri="{BB962C8B-B14F-4D97-AF65-F5344CB8AC3E}">
        <p14:creationId xmlns:p14="http://schemas.microsoft.com/office/powerpoint/2010/main" val="21283658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extLst>
      <p:ext uri="{BB962C8B-B14F-4D97-AF65-F5344CB8AC3E}">
        <p14:creationId xmlns:p14="http://schemas.microsoft.com/office/powerpoint/2010/main" val="174929644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19</a:t>
            </a:fld>
            <a:endParaRPr lang="en-US"/>
          </a:p>
        </p:txBody>
      </p:sp>
    </p:spTree>
    <p:extLst>
      <p:ext uri="{BB962C8B-B14F-4D97-AF65-F5344CB8AC3E}">
        <p14:creationId xmlns:p14="http://schemas.microsoft.com/office/powerpoint/2010/main" val="15324431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321736104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20</a:t>
            </a:fld>
            <a:endParaRPr lang="en-US"/>
          </a:p>
        </p:txBody>
      </p:sp>
    </p:spTree>
    <p:extLst>
      <p:ext uri="{BB962C8B-B14F-4D97-AF65-F5344CB8AC3E}">
        <p14:creationId xmlns:p14="http://schemas.microsoft.com/office/powerpoint/2010/main" val="398879663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21</a:t>
            </a:fld>
            <a:endParaRPr lang="en-US"/>
          </a:p>
        </p:txBody>
      </p:sp>
    </p:spTree>
    <p:extLst>
      <p:ext uri="{BB962C8B-B14F-4D97-AF65-F5344CB8AC3E}">
        <p14:creationId xmlns:p14="http://schemas.microsoft.com/office/powerpoint/2010/main" val="183451953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22</a:t>
            </a:fld>
            <a:endParaRPr lang="en-US"/>
          </a:p>
        </p:txBody>
      </p:sp>
    </p:spTree>
    <p:extLst>
      <p:ext uri="{BB962C8B-B14F-4D97-AF65-F5344CB8AC3E}">
        <p14:creationId xmlns:p14="http://schemas.microsoft.com/office/powerpoint/2010/main" val="212454794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23</a:t>
            </a:fld>
            <a:endParaRPr lang="en-US"/>
          </a:p>
        </p:txBody>
      </p:sp>
    </p:spTree>
    <p:extLst>
      <p:ext uri="{BB962C8B-B14F-4D97-AF65-F5344CB8AC3E}">
        <p14:creationId xmlns:p14="http://schemas.microsoft.com/office/powerpoint/2010/main" val="303717483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24</a:t>
            </a:fld>
            <a:endParaRPr lang="en-US"/>
          </a:p>
        </p:txBody>
      </p:sp>
    </p:spTree>
    <p:extLst>
      <p:ext uri="{BB962C8B-B14F-4D97-AF65-F5344CB8AC3E}">
        <p14:creationId xmlns:p14="http://schemas.microsoft.com/office/powerpoint/2010/main" val="394867850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25</a:t>
            </a:fld>
            <a:endParaRPr lang="en-US"/>
          </a:p>
        </p:txBody>
      </p:sp>
    </p:spTree>
    <p:extLst>
      <p:ext uri="{BB962C8B-B14F-4D97-AF65-F5344CB8AC3E}">
        <p14:creationId xmlns:p14="http://schemas.microsoft.com/office/powerpoint/2010/main" val="417826311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26</a:t>
            </a:fld>
            <a:endParaRPr lang="en-US"/>
          </a:p>
        </p:txBody>
      </p:sp>
    </p:spTree>
    <p:extLst>
      <p:ext uri="{BB962C8B-B14F-4D97-AF65-F5344CB8AC3E}">
        <p14:creationId xmlns:p14="http://schemas.microsoft.com/office/powerpoint/2010/main" val="145259357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27</a:t>
            </a:fld>
            <a:endParaRPr lang="en-US"/>
          </a:p>
        </p:txBody>
      </p:sp>
    </p:spTree>
    <p:extLst>
      <p:ext uri="{BB962C8B-B14F-4D97-AF65-F5344CB8AC3E}">
        <p14:creationId xmlns:p14="http://schemas.microsoft.com/office/powerpoint/2010/main" val="418624174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28</a:t>
            </a:fld>
            <a:endParaRPr lang="en-US"/>
          </a:p>
        </p:txBody>
      </p:sp>
    </p:spTree>
    <p:extLst>
      <p:ext uri="{BB962C8B-B14F-4D97-AF65-F5344CB8AC3E}">
        <p14:creationId xmlns:p14="http://schemas.microsoft.com/office/powerpoint/2010/main" val="399634104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29</a:t>
            </a:fld>
            <a:endParaRPr lang="en-US"/>
          </a:p>
        </p:txBody>
      </p:sp>
    </p:spTree>
    <p:extLst>
      <p:ext uri="{BB962C8B-B14F-4D97-AF65-F5344CB8AC3E}">
        <p14:creationId xmlns:p14="http://schemas.microsoft.com/office/powerpoint/2010/main" val="14422816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47818873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30</a:t>
            </a:fld>
            <a:endParaRPr lang="en-US"/>
          </a:p>
        </p:txBody>
      </p:sp>
    </p:spTree>
    <p:extLst>
      <p:ext uri="{BB962C8B-B14F-4D97-AF65-F5344CB8AC3E}">
        <p14:creationId xmlns:p14="http://schemas.microsoft.com/office/powerpoint/2010/main" val="107677116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31</a:t>
            </a:fld>
            <a:endParaRPr lang="en-US"/>
          </a:p>
        </p:txBody>
      </p:sp>
    </p:spTree>
    <p:extLst>
      <p:ext uri="{BB962C8B-B14F-4D97-AF65-F5344CB8AC3E}">
        <p14:creationId xmlns:p14="http://schemas.microsoft.com/office/powerpoint/2010/main" val="55974522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32</a:t>
            </a:fld>
            <a:endParaRPr lang="en-US"/>
          </a:p>
        </p:txBody>
      </p:sp>
    </p:spTree>
    <p:extLst>
      <p:ext uri="{BB962C8B-B14F-4D97-AF65-F5344CB8AC3E}">
        <p14:creationId xmlns:p14="http://schemas.microsoft.com/office/powerpoint/2010/main" val="279384540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33</a:t>
            </a:fld>
            <a:endParaRPr lang="en-US"/>
          </a:p>
        </p:txBody>
      </p:sp>
    </p:spTree>
    <p:extLst>
      <p:ext uri="{BB962C8B-B14F-4D97-AF65-F5344CB8AC3E}">
        <p14:creationId xmlns:p14="http://schemas.microsoft.com/office/powerpoint/2010/main" val="8258761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34</a:t>
            </a:fld>
            <a:endParaRPr lang="en-US"/>
          </a:p>
        </p:txBody>
      </p:sp>
    </p:spTree>
    <p:extLst>
      <p:ext uri="{BB962C8B-B14F-4D97-AF65-F5344CB8AC3E}">
        <p14:creationId xmlns:p14="http://schemas.microsoft.com/office/powerpoint/2010/main" val="116992004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35</a:t>
            </a:fld>
            <a:endParaRPr lang="en-US"/>
          </a:p>
        </p:txBody>
      </p:sp>
    </p:spTree>
    <p:extLst>
      <p:ext uri="{BB962C8B-B14F-4D97-AF65-F5344CB8AC3E}">
        <p14:creationId xmlns:p14="http://schemas.microsoft.com/office/powerpoint/2010/main" val="90404028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36</a:t>
            </a:fld>
            <a:endParaRPr lang="en-US"/>
          </a:p>
        </p:txBody>
      </p:sp>
    </p:spTree>
    <p:extLst>
      <p:ext uri="{BB962C8B-B14F-4D97-AF65-F5344CB8AC3E}">
        <p14:creationId xmlns:p14="http://schemas.microsoft.com/office/powerpoint/2010/main" val="347143239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37</a:t>
            </a:fld>
            <a:endParaRPr lang="en-US"/>
          </a:p>
        </p:txBody>
      </p:sp>
    </p:spTree>
    <p:extLst>
      <p:ext uri="{BB962C8B-B14F-4D97-AF65-F5344CB8AC3E}">
        <p14:creationId xmlns:p14="http://schemas.microsoft.com/office/powerpoint/2010/main" val="386350047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38</a:t>
            </a:fld>
            <a:endParaRPr lang="en-US"/>
          </a:p>
        </p:txBody>
      </p:sp>
    </p:spTree>
    <p:extLst>
      <p:ext uri="{BB962C8B-B14F-4D97-AF65-F5344CB8AC3E}">
        <p14:creationId xmlns:p14="http://schemas.microsoft.com/office/powerpoint/2010/main" val="11782538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39</a:t>
            </a:fld>
            <a:endParaRPr lang="en-US"/>
          </a:p>
        </p:txBody>
      </p:sp>
    </p:spTree>
    <p:extLst>
      <p:ext uri="{BB962C8B-B14F-4D97-AF65-F5344CB8AC3E}">
        <p14:creationId xmlns:p14="http://schemas.microsoft.com/office/powerpoint/2010/main" val="9124654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6086412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40</a:t>
            </a:fld>
            <a:endParaRPr lang="en-US"/>
          </a:p>
        </p:txBody>
      </p:sp>
    </p:spTree>
    <p:extLst>
      <p:ext uri="{BB962C8B-B14F-4D97-AF65-F5344CB8AC3E}">
        <p14:creationId xmlns:p14="http://schemas.microsoft.com/office/powerpoint/2010/main" val="3164355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41</a:t>
            </a:fld>
            <a:endParaRPr lang="en-US"/>
          </a:p>
        </p:txBody>
      </p:sp>
    </p:spTree>
    <p:extLst>
      <p:ext uri="{BB962C8B-B14F-4D97-AF65-F5344CB8AC3E}">
        <p14:creationId xmlns:p14="http://schemas.microsoft.com/office/powerpoint/2010/main" val="100197848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42</a:t>
            </a:fld>
            <a:endParaRPr lang="en-US"/>
          </a:p>
        </p:txBody>
      </p:sp>
    </p:spTree>
    <p:extLst>
      <p:ext uri="{BB962C8B-B14F-4D97-AF65-F5344CB8AC3E}">
        <p14:creationId xmlns:p14="http://schemas.microsoft.com/office/powerpoint/2010/main" val="236349651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43</a:t>
            </a:fld>
            <a:endParaRPr lang="en-US"/>
          </a:p>
        </p:txBody>
      </p:sp>
    </p:spTree>
    <p:extLst>
      <p:ext uri="{BB962C8B-B14F-4D97-AF65-F5344CB8AC3E}">
        <p14:creationId xmlns:p14="http://schemas.microsoft.com/office/powerpoint/2010/main" val="269412351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44</a:t>
            </a:fld>
            <a:endParaRPr lang="en-US"/>
          </a:p>
        </p:txBody>
      </p:sp>
    </p:spTree>
    <p:extLst>
      <p:ext uri="{BB962C8B-B14F-4D97-AF65-F5344CB8AC3E}">
        <p14:creationId xmlns:p14="http://schemas.microsoft.com/office/powerpoint/2010/main" val="319540505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45</a:t>
            </a:fld>
            <a:endParaRPr lang="en-US"/>
          </a:p>
        </p:txBody>
      </p:sp>
    </p:spTree>
    <p:extLst>
      <p:ext uri="{BB962C8B-B14F-4D97-AF65-F5344CB8AC3E}">
        <p14:creationId xmlns:p14="http://schemas.microsoft.com/office/powerpoint/2010/main" val="279138212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49</a:t>
            </a:fld>
            <a:endParaRPr lang="en-US"/>
          </a:p>
        </p:txBody>
      </p:sp>
    </p:spTree>
    <p:extLst>
      <p:ext uri="{BB962C8B-B14F-4D97-AF65-F5344CB8AC3E}">
        <p14:creationId xmlns:p14="http://schemas.microsoft.com/office/powerpoint/2010/main" val="14517728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235437126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50</a:t>
            </a:fld>
            <a:endParaRPr lang="en-US"/>
          </a:p>
        </p:txBody>
      </p:sp>
    </p:spTree>
    <p:extLst>
      <p:ext uri="{BB962C8B-B14F-4D97-AF65-F5344CB8AC3E}">
        <p14:creationId xmlns:p14="http://schemas.microsoft.com/office/powerpoint/2010/main" val="194812471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52</a:t>
            </a:fld>
            <a:endParaRPr lang="en-US"/>
          </a:p>
        </p:txBody>
      </p:sp>
    </p:spTree>
    <p:extLst>
      <p:ext uri="{BB962C8B-B14F-4D97-AF65-F5344CB8AC3E}">
        <p14:creationId xmlns:p14="http://schemas.microsoft.com/office/powerpoint/2010/main" val="10815760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31980117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7264355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114243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9429232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8.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9.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0.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8.png"/></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1.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2.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3.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3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4.xml"/><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3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5.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3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6.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3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7.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3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8.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3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9.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2.png"/></Relationships>
</file>

<file path=ppt/slides/_rels/slide4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0.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4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1.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4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2.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4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3.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4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4.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4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5.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4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6.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4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7.xml"/><Relationship Id="rId1" Type="http://schemas.openxmlformats.org/officeDocument/2006/relationships/slideLayout" Target="../slideLayouts/slideLayout1.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4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8.xml"/><Relationship Id="rId1" Type="http://schemas.openxmlformats.org/officeDocument/2006/relationships/slideLayout" Target="../slideLayouts/slideLayout1.xml"/><Relationship Id="rId4" Type="http://schemas.openxmlformats.org/officeDocument/2006/relationships/image" Target="../media/image21.png"/></Relationships>
</file>

<file path=ppt/slides/_rels/slide4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9.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5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0.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5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1.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52.xml.rels><?xml version="1.0" encoding="UTF-8" standalone="yes"?>
<Relationships xmlns="http://schemas.openxmlformats.org/package/2006/relationships"><Relationship Id="rId8" Type="http://schemas.openxmlformats.org/officeDocument/2006/relationships/hyperlink" Target="https://www.g2.com/products/cyber-security-solutions/competitors/alternatives" TargetMode="External"/><Relationship Id="rId3" Type="http://schemas.openxmlformats.org/officeDocument/2006/relationships/image" Target="../media/image1.png"/><Relationship Id="rId7" Type="http://schemas.openxmlformats.org/officeDocument/2006/relationships/hyperlink" Target="https://www.nibusinessinfo.co.uk/content/common-cyber-security-measures" TargetMode="External"/><Relationship Id="rId2" Type="http://schemas.openxmlformats.org/officeDocument/2006/relationships/notesSlide" Target="../notesSlides/notesSlide52.xml"/><Relationship Id="rId1" Type="http://schemas.openxmlformats.org/officeDocument/2006/relationships/slideLayout" Target="../slideLayouts/slideLayout1.xml"/><Relationship Id="rId6" Type="http://schemas.openxmlformats.org/officeDocument/2006/relationships/hyperlink" Target="https://www.beyondtrust.com/blog/entry/cybersecurity-requirements" TargetMode="External"/><Relationship Id="rId11" Type="http://schemas.openxmlformats.org/officeDocument/2006/relationships/hyperlink" Target="https://www.linkedin.com/pulse/cyber-security-strategy-part-7a-threats-constraints-don-welch" TargetMode="External"/><Relationship Id="rId5" Type="http://schemas.openxmlformats.org/officeDocument/2006/relationships/hyperlink" Target="https://www.ncsc.gov.uk/collection/risk-management/a-basic-risk-assessment-and-management-method" TargetMode="External"/><Relationship Id="rId10" Type="http://schemas.openxmlformats.org/officeDocument/2006/relationships/hyperlink" Target="https://csrc.nist.gov/glossary/term/constraints" TargetMode="External"/><Relationship Id="rId4" Type="http://schemas.openxmlformats.org/officeDocument/2006/relationships/image" Target="../media/image5.png"/><Relationship Id="rId9" Type="http://schemas.openxmlformats.org/officeDocument/2006/relationships/hyperlink" Target="https://www.ncsc.gov.uk/collection/risk-management/cyber-security-governance"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name="Slide 1">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0B0C23">
              <a:alpha val="75000"/>
            </a:srgbClr>
          </a:solidFill>
          <a:ln w="13811">
            <a:solidFill>
              <a:srgbClr val="FFFFFF">
                <a:alpha val="16000"/>
              </a:srgbClr>
            </a:solidFill>
            <a:prstDash val="solid"/>
          </a:ln>
        </p:spPr>
      </p:sp>
      <p:pic>
        <p:nvPicPr>
          <p:cNvPr id="4" name="Image 1" descr="preencoded.png"/>
          <p:cNvPicPr>
            <a:picLocks noChangeAspect="1"/>
          </p:cNvPicPr>
          <p:nvPr/>
        </p:nvPicPr>
        <p:blipFill>
          <a:blip r:embed="rId4"/>
          <a:stretch>
            <a:fillRect/>
          </a:stretch>
        </p:blipFill>
        <p:spPr>
          <a:xfrm>
            <a:off x="9144000" y="0"/>
            <a:ext cx="5486400" cy="8229600"/>
          </a:xfrm>
          <a:prstGeom prst="rect">
            <a:avLst/>
          </a:prstGeom>
        </p:spPr>
      </p:pic>
      <p:sp>
        <p:nvSpPr>
          <p:cNvPr id="5" name="Text 1"/>
          <p:cNvSpPr/>
          <p:nvPr/>
        </p:nvSpPr>
        <p:spPr>
          <a:xfrm>
            <a:off x="833199" y="2023586"/>
            <a:ext cx="7422159" cy="2522656"/>
          </a:xfrm>
          <a:prstGeom prst="rect">
            <a:avLst/>
          </a:prstGeom>
          <a:noFill/>
          <a:ln/>
        </p:spPr>
        <p:txBody>
          <a:bodyPr wrap="square" rtlCol="0" anchor="t"/>
          <a:lstStyle/>
          <a:p>
            <a:pPr marL="0" indent="0">
              <a:lnSpc>
                <a:spcPts val="6561"/>
              </a:lnSpc>
              <a:buNone/>
            </a:pPr>
            <a:r>
              <a:rPr lang="en-GB" sz="5249" dirty="0">
                <a:solidFill>
                  <a:srgbClr val="C6BFEE"/>
                </a:solidFill>
                <a:latin typeface="Prompt" pitchFamily="34" charset="0"/>
                <a:ea typeface="Prompt" pitchFamily="34" charset="-122"/>
                <a:cs typeface="Prompt" pitchFamily="34" charset="-120"/>
              </a:rPr>
              <a:t>Unit 22: Computer Security in Practice</a:t>
            </a:r>
          </a:p>
          <a:p>
            <a:pPr marL="0" indent="0">
              <a:lnSpc>
                <a:spcPts val="6561"/>
              </a:lnSpc>
              <a:buNone/>
            </a:pPr>
            <a:endParaRPr lang="en-US" sz="5249" dirty="0"/>
          </a:p>
        </p:txBody>
      </p:sp>
      <p:sp>
        <p:nvSpPr>
          <p:cNvPr id="10" name="Title 1">
            <a:extLst>
              <a:ext uri="{FF2B5EF4-FFF2-40B4-BE49-F238E27FC236}">
                <a16:creationId xmlns:a16="http://schemas.microsoft.com/office/drawing/2014/main" id="{664B1248-C3C4-4D19-B15F-84896F55162B}"/>
              </a:ext>
            </a:extLst>
          </p:cNvPr>
          <p:cNvSpPr txBox="1">
            <a:spLocks/>
          </p:cNvSpPr>
          <p:nvPr/>
        </p:nvSpPr>
        <p:spPr>
          <a:xfrm>
            <a:off x="838199" y="5037721"/>
            <a:ext cx="9575801" cy="891250"/>
          </a:xfrm>
          <a:prstGeom prst="rect">
            <a:avLst/>
          </a:prstGeom>
        </p:spPr>
        <p:txBody>
          <a:bodyPr anchor="t">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14630400" cy="8229600"/>
          </a:xfrm>
          <a:prstGeom prst="rect">
            <a:avLst/>
          </a:prstGeom>
        </p:spPr>
      </p:pic>
      <p:sp>
        <p:nvSpPr>
          <p:cNvPr id="3" name="Shape 0"/>
          <p:cNvSpPr/>
          <p:nvPr/>
        </p:nvSpPr>
        <p:spPr>
          <a:xfrm>
            <a:off x="0" y="0"/>
            <a:ext cx="14630400" cy="8806696"/>
          </a:xfrm>
          <a:prstGeom prst="rect">
            <a:avLst/>
          </a:prstGeom>
          <a:solidFill>
            <a:srgbClr val="0B0C23">
              <a:alpha val="75000"/>
            </a:srgbClr>
          </a:solidFill>
          <a:ln w="9644">
            <a:solidFill>
              <a:srgbClr val="FFFFFF">
                <a:alpha val="16000"/>
              </a:srgbClr>
            </a:solidFill>
            <a:prstDash val="solid"/>
          </a:ln>
        </p:spPr>
      </p:sp>
      <p:sp>
        <p:nvSpPr>
          <p:cNvPr id="6" name="Text 1">
            <a:extLst>
              <a:ext uri="{FF2B5EF4-FFF2-40B4-BE49-F238E27FC236}">
                <a16:creationId xmlns:a16="http://schemas.microsoft.com/office/drawing/2014/main" id="{9F74925E-5FD7-45AB-9831-B22B3EDD167E}"/>
              </a:ext>
            </a:extLst>
          </p:cNvPr>
          <p:cNvSpPr/>
          <p:nvPr/>
        </p:nvSpPr>
        <p:spPr>
          <a:xfrm>
            <a:off x="1665162" y="562484"/>
            <a:ext cx="7753952" cy="694373"/>
          </a:xfrm>
          <a:prstGeom prst="rect">
            <a:avLst/>
          </a:prstGeom>
          <a:noFill/>
          <a:ln/>
        </p:spPr>
        <p:txBody>
          <a:bodyPr wrap="none" rtlCol="0" anchor="t"/>
          <a:lstStyle/>
          <a:p>
            <a:pPr marL="0" indent="0">
              <a:lnSpc>
                <a:spcPts val="5468"/>
              </a:lnSpc>
              <a:buNone/>
            </a:pPr>
            <a:r>
              <a:rPr lang="en-GB" sz="2400" dirty="0">
                <a:solidFill>
                  <a:srgbClr val="C6BFEE"/>
                </a:solidFill>
                <a:latin typeface="Prompt" pitchFamily="34" charset="0"/>
                <a:ea typeface="Prompt" pitchFamily="34" charset="-122"/>
                <a:cs typeface="Prompt" pitchFamily="34" charset="-120"/>
              </a:rPr>
              <a:t>Describe the purpose and ‘client’ requirements to protect a system.</a:t>
            </a:r>
            <a:endParaRPr lang="en-US" sz="2400" dirty="0">
              <a:solidFill>
                <a:srgbClr val="C6BFEE"/>
              </a:solidFill>
              <a:latin typeface="Prompt" pitchFamily="34" charset="0"/>
              <a:ea typeface="Prompt" pitchFamily="34" charset="-122"/>
              <a:cs typeface="Prompt" pitchFamily="34" charset="-120"/>
            </a:endParaRPr>
          </a:p>
        </p:txBody>
      </p:sp>
      <p:sp>
        <p:nvSpPr>
          <p:cNvPr id="4" name="TextBox 3">
            <a:extLst>
              <a:ext uri="{FF2B5EF4-FFF2-40B4-BE49-F238E27FC236}">
                <a16:creationId xmlns:a16="http://schemas.microsoft.com/office/drawing/2014/main" id="{BA24CD8C-CA74-4503-9CCB-D9E0EF9CB372}"/>
              </a:ext>
            </a:extLst>
          </p:cNvPr>
          <p:cNvSpPr txBox="1"/>
          <p:nvPr/>
        </p:nvSpPr>
        <p:spPr>
          <a:xfrm>
            <a:off x="373485" y="1907368"/>
            <a:ext cx="13612971" cy="5497984"/>
          </a:xfrm>
          <a:prstGeom prst="rect">
            <a:avLst/>
          </a:prstGeom>
          <a:noFill/>
        </p:spPr>
        <p:txBody>
          <a:bodyPr wrap="square" rtlCol="0">
            <a:spAutoFit/>
          </a:bodyPr>
          <a:lstStyle/>
          <a:p>
            <a:pPr marL="285750" indent="-285750" algn="l">
              <a:buFont typeface="Arial" panose="020B0604020202020204" pitchFamily="34" charset="0"/>
              <a:buChar char="•"/>
            </a:pPr>
            <a:r>
              <a:rPr lang="en-GB" sz="2000" b="1" i="0" dirty="0">
                <a:solidFill>
                  <a:schemeClr val="accent1">
                    <a:lumMod val="60000"/>
                    <a:lumOff val="40000"/>
                  </a:schemeClr>
                </a:solidFill>
                <a:effectLst/>
                <a:latin typeface="Söhne"/>
              </a:rPr>
              <a:t>Backup and Disaster Recovery:</a:t>
            </a:r>
          </a:p>
          <a:p>
            <a:pPr algn="l"/>
            <a:r>
              <a:rPr lang="en-GB" sz="2000" i="0" dirty="0">
                <a:solidFill>
                  <a:schemeClr val="bg1"/>
                </a:solidFill>
                <a:effectLst/>
                <a:latin typeface="Söhne"/>
              </a:rPr>
              <a:t>Establish regular backup procedures and a disaster recovery plan to ensure the availability and integrity of data in the event of a system failure or data loss.</a:t>
            </a:r>
          </a:p>
          <a:p>
            <a:pPr marL="285750" indent="-285750" algn="l">
              <a:buFont typeface="Arial" panose="020B0604020202020204" pitchFamily="34" charset="0"/>
              <a:buChar char="•"/>
            </a:pPr>
            <a:r>
              <a:rPr lang="en-GB" sz="2000" b="1" i="0" dirty="0">
                <a:solidFill>
                  <a:schemeClr val="accent1">
                    <a:lumMod val="60000"/>
                    <a:lumOff val="40000"/>
                  </a:schemeClr>
                </a:solidFill>
                <a:effectLst/>
                <a:latin typeface="Söhne"/>
              </a:rPr>
              <a:t>Secure Coding Practices:</a:t>
            </a:r>
          </a:p>
          <a:p>
            <a:pPr algn="l"/>
            <a:r>
              <a:rPr lang="en-GB" sz="2000" i="0" dirty="0">
                <a:solidFill>
                  <a:schemeClr val="bg1"/>
                </a:solidFill>
                <a:effectLst/>
                <a:latin typeface="Söhne"/>
              </a:rPr>
              <a:t>Enforce secure coding practices during the development phase to minimize the introduction of vulnerabilities in the software.</a:t>
            </a:r>
          </a:p>
          <a:p>
            <a:pPr marL="285750" indent="-285750" algn="l">
              <a:buFont typeface="Arial" panose="020B0604020202020204" pitchFamily="34" charset="0"/>
              <a:buChar char="•"/>
            </a:pPr>
            <a:r>
              <a:rPr lang="en-GB" sz="2000" b="1" i="0" dirty="0">
                <a:solidFill>
                  <a:schemeClr val="accent1">
                    <a:lumMod val="60000"/>
                    <a:lumOff val="40000"/>
                  </a:schemeClr>
                </a:solidFill>
                <a:effectLst/>
                <a:latin typeface="Söhne"/>
              </a:rPr>
              <a:t>Behavioural Analytics:</a:t>
            </a:r>
          </a:p>
          <a:p>
            <a:pPr algn="l"/>
            <a:r>
              <a:rPr lang="en-GB" sz="2000" i="0" dirty="0">
                <a:solidFill>
                  <a:schemeClr val="bg1"/>
                </a:solidFill>
                <a:effectLst/>
                <a:latin typeface="Söhne"/>
              </a:rPr>
              <a:t>Utilize behavioural analytics to identify abnormal patterns of user behaviour that may indicate a security threat.</a:t>
            </a:r>
          </a:p>
          <a:p>
            <a:pPr marL="285750" indent="-285750" algn="l">
              <a:buFont typeface="Arial" panose="020B0604020202020204" pitchFamily="34" charset="0"/>
              <a:buChar char="•"/>
            </a:pPr>
            <a:r>
              <a:rPr lang="en-GB" sz="2000" b="1" i="0" dirty="0">
                <a:solidFill>
                  <a:schemeClr val="accent1">
                    <a:lumMod val="60000"/>
                    <a:lumOff val="40000"/>
                  </a:schemeClr>
                </a:solidFill>
                <a:effectLst/>
                <a:latin typeface="Söhne"/>
              </a:rPr>
              <a:t>Third-Party Security Assessment:</a:t>
            </a:r>
          </a:p>
          <a:p>
            <a:pPr algn="l"/>
            <a:r>
              <a:rPr lang="en-GB" sz="2000" i="0" dirty="0">
                <a:solidFill>
                  <a:schemeClr val="bg1"/>
                </a:solidFill>
                <a:effectLst/>
                <a:latin typeface="Söhne"/>
              </a:rPr>
              <a:t>Assess the security practices of third-party vendors and partners who have access to the system or handle sensitive data.</a:t>
            </a:r>
          </a:p>
          <a:p>
            <a:pPr algn="l"/>
            <a:endParaRPr lang="en-GB" sz="2000" dirty="0">
              <a:solidFill>
                <a:schemeClr val="bg1"/>
              </a:solidFill>
              <a:latin typeface="Söhne"/>
            </a:endParaRPr>
          </a:p>
          <a:p>
            <a:pPr marL="285750" indent="-285750">
              <a:buFont typeface="Arial" panose="020B0604020202020204" pitchFamily="34" charset="0"/>
              <a:buChar char="•"/>
            </a:pPr>
            <a:r>
              <a:rPr lang="en-GB" sz="2000" b="1" dirty="0">
                <a:solidFill>
                  <a:schemeClr val="accent1">
                    <a:lumMod val="60000"/>
                    <a:lumOff val="40000"/>
                  </a:schemeClr>
                </a:solidFill>
                <a:latin typeface="Söhne"/>
              </a:rPr>
              <a:t>Security Information and Event Management (SIEM):</a:t>
            </a:r>
          </a:p>
          <a:p>
            <a:pPr algn="l"/>
            <a:r>
              <a:rPr lang="en-GB" sz="2000" i="0" dirty="0">
                <a:solidFill>
                  <a:schemeClr val="bg1"/>
                </a:solidFill>
                <a:effectLst/>
                <a:latin typeface="Söhne"/>
              </a:rPr>
              <a:t>Implement SIEM solutions to collect, </a:t>
            </a:r>
            <a:r>
              <a:rPr lang="en-GB" sz="2000" i="0" dirty="0" err="1">
                <a:solidFill>
                  <a:schemeClr val="bg1"/>
                </a:solidFill>
                <a:effectLst/>
                <a:latin typeface="Söhne"/>
              </a:rPr>
              <a:t>analyze</a:t>
            </a:r>
            <a:r>
              <a:rPr lang="en-GB" sz="2000" i="0" dirty="0">
                <a:solidFill>
                  <a:schemeClr val="bg1"/>
                </a:solidFill>
                <a:effectLst/>
                <a:latin typeface="Söhne"/>
              </a:rPr>
              <a:t>, and correlate log data from various sources, providing insights into potential security incidents.</a:t>
            </a:r>
          </a:p>
          <a:p>
            <a:pPr marL="285750" indent="-285750">
              <a:buFont typeface="Arial" panose="020B0604020202020204" pitchFamily="34" charset="0"/>
              <a:buChar char="•"/>
            </a:pPr>
            <a:r>
              <a:rPr lang="en-GB" sz="2000" b="1" dirty="0">
                <a:solidFill>
                  <a:schemeClr val="accent1">
                    <a:lumMod val="60000"/>
                    <a:lumOff val="40000"/>
                  </a:schemeClr>
                </a:solidFill>
                <a:latin typeface="Söhne"/>
              </a:rPr>
              <a:t>Penetration Testing:</a:t>
            </a:r>
          </a:p>
          <a:p>
            <a:pPr algn="l"/>
            <a:r>
              <a:rPr lang="en-GB" sz="2000" i="0" dirty="0">
                <a:solidFill>
                  <a:schemeClr val="bg1"/>
                </a:solidFill>
                <a:effectLst/>
                <a:latin typeface="Söhne"/>
              </a:rPr>
              <a:t>Conduct regular penetration testing to identify and address vulnerabilities in the system proactively.</a:t>
            </a:r>
          </a:p>
          <a:p>
            <a:pPr marL="285750" indent="-285750">
              <a:buFont typeface="Arial" panose="020B0604020202020204" pitchFamily="34" charset="0"/>
              <a:buChar char="•"/>
            </a:pPr>
            <a:r>
              <a:rPr lang="en-GB" sz="2000" b="1" dirty="0">
                <a:solidFill>
                  <a:schemeClr val="accent1">
                    <a:lumMod val="60000"/>
                    <a:lumOff val="40000"/>
                  </a:schemeClr>
                </a:solidFill>
                <a:latin typeface="Söhne"/>
              </a:rPr>
              <a:t>Incident Response Plan: </a:t>
            </a:r>
            <a:r>
              <a:rPr lang="en-GB" sz="2000" i="0" dirty="0">
                <a:solidFill>
                  <a:schemeClr val="bg1"/>
                </a:solidFill>
                <a:effectLst/>
                <a:latin typeface="Söhne"/>
              </a:rPr>
              <a:t>Develop and regularly update an incident response plan that outlines the steps to be taken in case of a security incident.</a:t>
            </a:r>
          </a:p>
        </p:txBody>
      </p:sp>
    </p:spTree>
    <p:extLst>
      <p:ext uri="{BB962C8B-B14F-4D97-AF65-F5344CB8AC3E}">
        <p14:creationId xmlns:p14="http://schemas.microsoft.com/office/powerpoint/2010/main" val="13815757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14630400" cy="8229600"/>
          </a:xfrm>
          <a:prstGeom prst="rect">
            <a:avLst/>
          </a:prstGeom>
        </p:spPr>
      </p:pic>
      <p:sp>
        <p:nvSpPr>
          <p:cNvPr id="3" name="Shape 0"/>
          <p:cNvSpPr/>
          <p:nvPr/>
        </p:nvSpPr>
        <p:spPr>
          <a:xfrm>
            <a:off x="0" y="0"/>
            <a:ext cx="14630400" cy="8806696"/>
          </a:xfrm>
          <a:prstGeom prst="rect">
            <a:avLst/>
          </a:prstGeom>
          <a:solidFill>
            <a:srgbClr val="0B0C23">
              <a:alpha val="75000"/>
            </a:srgbClr>
          </a:solidFill>
          <a:ln w="9644">
            <a:solidFill>
              <a:srgbClr val="FFFFFF">
                <a:alpha val="16000"/>
              </a:srgbClr>
            </a:solidFill>
            <a:prstDash val="solid"/>
          </a:ln>
        </p:spPr>
      </p:sp>
      <p:sp>
        <p:nvSpPr>
          <p:cNvPr id="4" name="Text 1"/>
          <p:cNvSpPr/>
          <p:nvPr/>
        </p:nvSpPr>
        <p:spPr>
          <a:xfrm>
            <a:off x="4842944" y="362299"/>
            <a:ext cx="4275298" cy="486013"/>
          </a:xfrm>
          <a:prstGeom prst="rect">
            <a:avLst/>
          </a:prstGeom>
          <a:noFill/>
          <a:ln/>
        </p:spPr>
        <p:txBody>
          <a:bodyPr wrap="none" rtlCol="0" anchor="t"/>
          <a:lstStyle/>
          <a:p>
            <a:pPr marL="0" indent="0">
              <a:lnSpc>
                <a:spcPts val="3827"/>
              </a:lnSpc>
              <a:buNone/>
            </a:pPr>
            <a:r>
              <a:rPr lang="en-US" sz="3062" dirty="0">
                <a:solidFill>
                  <a:schemeClr val="bg1"/>
                </a:solidFill>
              </a:rPr>
              <a:t>Focus on Security </a:t>
            </a:r>
          </a:p>
        </p:txBody>
      </p:sp>
      <p:pic>
        <p:nvPicPr>
          <p:cNvPr id="7" name="Picture 6">
            <a:extLst>
              <a:ext uri="{FF2B5EF4-FFF2-40B4-BE49-F238E27FC236}">
                <a16:creationId xmlns:a16="http://schemas.microsoft.com/office/drawing/2014/main" id="{7B64B8E2-712D-4EEE-BBF3-8010337C8BC0}"/>
              </a:ext>
            </a:extLst>
          </p:cNvPr>
          <p:cNvPicPr>
            <a:picLocks noChangeAspect="1"/>
          </p:cNvPicPr>
          <p:nvPr/>
        </p:nvPicPr>
        <p:blipFill>
          <a:blip r:embed="rId4"/>
          <a:stretch>
            <a:fillRect/>
          </a:stretch>
        </p:blipFill>
        <p:spPr>
          <a:xfrm>
            <a:off x="106017" y="157534"/>
            <a:ext cx="14524383" cy="7914531"/>
          </a:xfrm>
          <a:prstGeom prst="rect">
            <a:avLst/>
          </a:prstGeom>
        </p:spPr>
      </p:pic>
    </p:spTree>
    <p:extLst>
      <p:ext uri="{BB962C8B-B14F-4D97-AF65-F5344CB8AC3E}">
        <p14:creationId xmlns:p14="http://schemas.microsoft.com/office/powerpoint/2010/main" val="6340153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0B0C23">
              <a:alpha val="75000"/>
            </a:srgbClr>
          </a:solidFill>
          <a:ln w="13811">
            <a:solidFill>
              <a:srgbClr val="FFFFFF">
                <a:alpha val="16000"/>
              </a:srgbClr>
            </a:solidFill>
            <a:prstDash val="solid"/>
          </a:ln>
        </p:spPr>
      </p:sp>
      <p:pic>
        <p:nvPicPr>
          <p:cNvPr id="4" name="Image 1" descr="preencoded.png"/>
          <p:cNvPicPr>
            <a:picLocks noChangeAspect="1"/>
          </p:cNvPicPr>
          <p:nvPr/>
        </p:nvPicPr>
        <p:blipFill>
          <a:blip r:embed="rId4"/>
          <a:stretch>
            <a:fillRect/>
          </a:stretch>
        </p:blipFill>
        <p:spPr>
          <a:xfrm>
            <a:off x="0" y="0"/>
            <a:ext cx="14630400" cy="8229600"/>
          </a:xfrm>
          <a:prstGeom prst="rect">
            <a:avLst/>
          </a:prstGeom>
        </p:spPr>
      </p:pic>
      <p:sp>
        <p:nvSpPr>
          <p:cNvPr id="5" name="Shape 1"/>
          <p:cNvSpPr/>
          <p:nvPr/>
        </p:nvSpPr>
        <p:spPr>
          <a:xfrm>
            <a:off x="0" y="0"/>
            <a:ext cx="14630400" cy="8229600"/>
          </a:xfrm>
          <a:prstGeom prst="rect">
            <a:avLst/>
          </a:prstGeom>
          <a:solidFill>
            <a:srgbClr val="0B0C23">
              <a:alpha val="80000"/>
            </a:srgbClr>
          </a:solidFill>
          <a:ln/>
        </p:spPr>
      </p:sp>
      <p:sp>
        <p:nvSpPr>
          <p:cNvPr id="8" name="TextBox 7">
            <a:extLst>
              <a:ext uri="{FF2B5EF4-FFF2-40B4-BE49-F238E27FC236}">
                <a16:creationId xmlns:a16="http://schemas.microsoft.com/office/drawing/2014/main" id="{5366F7B4-3431-4209-A9FE-4BA619C1EA75}"/>
              </a:ext>
            </a:extLst>
          </p:cNvPr>
          <p:cNvSpPr txBox="1"/>
          <p:nvPr/>
        </p:nvSpPr>
        <p:spPr>
          <a:xfrm>
            <a:off x="1044288" y="2221974"/>
            <a:ext cx="12541824" cy="3785652"/>
          </a:xfrm>
          <a:prstGeom prst="rect">
            <a:avLst/>
          </a:prstGeom>
          <a:noFill/>
        </p:spPr>
        <p:txBody>
          <a:bodyPr wrap="square" rtlCol="0">
            <a:spAutoFit/>
          </a:bodyPr>
          <a:lstStyle/>
          <a:p>
            <a:r>
              <a:rPr lang="en-GB" sz="4800" dirty="0">
                <a:solidFill>
                  <a:schemeClr val="bg1">
                    <a:lumMod val="95000"/>
                  </a:schemeClr>
                </a:solidFill>
              </a:rPr>
              <a:t>2B.P3 Produce a security plan to protect a system, including:</a:t>
            </a:r>
          </a:p>
          <a:p>
            <a:r>
              <a:rPr lang="en-GB" sz="4800" dirty="0">
                <a:solidFill>
                  <a:schemeClr val="bg1">
                    <a:lumMod val="95000"/>
                  </a:schemeClr>
                </a:solidFill>
              </a:rPr>
              <a:t>● a risk assessment</a:t>
            </a:r>
          </a:p>
          <a:p>
            <a:r>
              <a:rPr lang="en-GB" sz="4800" dirty="0">
                <a:solidFill>
                  <a:schemeClr val="bg1">
                    <a:lumMod val="95000"/>
                  </a:schemeClr>
                </a:solidFill>
              </a:rPr>
              <a:t>● a summary of protection measures covering technology and tools and techniques.</a:t>
            </a:r>
            <a:endParaRPr lang="en-GB" dirty="0">
              <a:solidFill>
                <a:schemeClr val="bg1">
                  <a:lumMod val="95000"/>
                </a:schemeClr>
              </a:solidFill>
            </a:endParaRPr>
          </a:p>
        </p:txBody>
      </p:sp>
    </p:spTree>
    <p:extLst>
      <p:ext uri="{BB962C8B-B14F-4D97-AF65-F5344CB8AC3E}">
        <p14:creationId xmlns:p14="http://schemas.microsoft.com/office/powerpoint/2010/main" val="32846354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0B0C23">
              <a:alpha val="75000"/>
            </a:srgbClr>
          </a:solidFill>
          <a:ln w="13811">
            <a:solidFill>
              <a:srgbClr val="FFFFFF">
                <a:alpha val="16000"/>
              </a:srgbClr>
            </a:solidFill>
            <a:prstDash val="solid"/>
          </a:ln>
        </p:spPr>
      </p:sp>
      <p:pic>
        <p:nvPicPr>
          <p:cNvPr id="4" name="Image 1" descr="preencoded.png"/>
          <p:cNvPicPr>
            <a:picLocks noChangeAspect="1"/>
          </p:cNvPicPr>
          <p:nvPr/>
        </p:nvPicPr>
        <p:blipFill>
          <a:blip r:embed="rId4"/>
          <a:stretch>
            <a:fillRect/>
          </a:stretch>
        </p:blipFill>
        <p:spPr>
          <a:xfrm>
            <a:off x="0" y="0"/>
            <a:ext cx="14630400" cy="8229600"/>
          </a:xfrm>
          <a:prstGeom prst="rect">
            <a:avLst/>
          </a:prstGeom>
        </p:spPr>
      </p:pic>
      <p:sp>
        <p:nvSpPr>
          <p:cNvPr id="5" name="Shape 1"/>
          <p:cNvSpPr/>
          <p:nvPr/>
        </p:nvSpPr>
        <p:spPr>
          <a:xfrm>
            <a:off x="0" y="0"/>
            <a:ext cx="14630400" cy="8229600"/>
          </a:xfrm>
          <a:prstGeom prst="rect">
            <a:avLst/>
          </a:prstGeom>
          <a:solidFill>
            <a:srgbClr val="0B0C23">
              <a:alpha val="80000"/>
            </a:srgbClr>
          </a:solidFill>
          <a:ln/>
        </p:spPr>
      </p:sp>
      <p:sp>
        <p:nvSpPr>
          <p:cNvPr id="8" name="TextBox 7">
            <a:extLst>
              <a:ext uri="{FF2B5EF4-FFF2-40B4-BE49-F238E27FC236}">
                <a16:creationId xmlns:a16="http://schemas.microsoft.com/office/drawing/2014/main" id="{5366F7B4-3431-4209-A9FE-4BA619C1EA75}"/>
              </a:ext>
            </a:extLst>
          </p:cNvPr>
          <p:cNvSpPr txBox="1"/>
          <p:nvPr/>
        </p:nvSpPr>
        <p:spPr>
          <a:xfrm>
            <a:off x="360609" y="1508656"/>
            <a:ext cx="13600090" cy="4832092"/>
          </a:xfrm>
          <a:prstGeom prst="rect">
            <a:avLst/>
          </a:prstGeom>
          <a:noFill/>
        </p:spPr>
        <p:txBody>
          <a:bodyPr wrap="square" rtlCol="0">
            <a:spAutoFit/>
          </a:bodyPr>
          <a:lstStyle/>
          <a:p>
            <a:r>
              <a:rPr lang="en-GB" sz="2800" dirty="0">
                <a:solidFill>
                  <a:schemeClr val="bg1">
                    <a:lumMod val="95000"/>
                  </a:schemeClr>
                </a:solidFill>
              </a:rPr>
              <a:t>For 2B.P3: You will produce a security plan to protect a technology system. This </a:t>
            </a:r>
          </a:p>
          <a:p>
            <a:r>
              <a:rPr lang="en-GB" sz="2800" dirty="0">
                <a:solidFill>
                  <a:schemeClr val="bg1">
                    <a:lumMod val="95000"/>
                  </a:schemeClr>
                </a:solidFill>
              </a:rPr>
              <a:t>should include a risk assessment, which covers the basic approaches (e.g. identify </a:t>
            </a:r>
          </a:p>
          <a:p>
            <a:r>
              <a:rPr lang="en-GB" sz="2800" dirty="0">
                <a:solidFill>
                  <a:schemeClr val="bg1">
                    <a:lumMod val="95000"/>
                  </a:schemeClr>
                </a:solidFill>
              </a:rPr>
              <a:t>possible threats and assess the probability of different threats occurring). </a:t>
            </a:r>
          </a:p>
          <a:p>
            <a:endParaRPr lang="en-GB" sz="2800" dirty="0">
              <a:solidFill>
                <a:schemeClr val="bg1">
                  <a:lumMod val="95000"/>
                </a:schemeClr>
              </a:solidFill>
            </a:endParaRPr>
          </a:p>
          <a:p>
            <a:r>
              <a:rPr lang="en-GB" sz="2800" dirty="0">
                <a:solidFill>
                  <a:schemeClr val="bg1">
                    <a:lumMod val="95000"/>
                  </a:schemeClr>
                </a:solidFill>
              </a:rPr>
              <a:t>You should also give a summary of how the technology system will be protected, by choosing the most appropriate protection measures, including:</a:t>
            </a:r>
          </a:p>
          <a:p>
            <a:endParaRPr lang="en-GB" sz="2800" dirty="0">
              <a:solidFill>
                <a:schemeClr val="bg1">
                  <a:lumMod val="95000"/>
                </a:schemeClr>
              </a:solidFill>
            </a:endParaRPr>
          </a:p>
          <a:p>
            <a:r>
              <a:rPr lang="en-GB" sz="2800" dirty="0">
                <a:solidFill>
                  <a:schemeClr val="bg1">
                    <a:lumMod val="95000"/>
                  </a:schemeClr>
                </a:solidFill>
              </a:rPr>
              <a:t>● technology (hardware, e.g. firewall, and software, e.g. anti-virus software) </a:t>
            </a:r>
          </a:p>
          <a:p>
            <a:r>
              <a:rPr lang="en-GB" sz="2800" dirty="0">
                <a:solidFill>
                  <a:schemeClr val="bg1">
                    <a:lumMod val="95000"/>
                  </a:schemeClr>
                </a:solidFill>
              </a:rPr>
              <a:t>● tools and techniques they would need to apply, e.g. backing up data. </a:t>
            </a:r>
          </a:p>
          <a:p>
            <a:endParaRPr lang="en-GB" sz="2800" dirty="0">
              <a:solidFill>
                <a:schemeClr val="bg1">
                  <a:lumMod val="95000"/>
                </a:schemeClr>
              </a:solidFill>
            </a:endParaRPr>
          </a:p>
          <a:p>
            <a:r>
              <a:rPr lang="en-GB" sz="2800" dirty="0">
                <a:solidFill>
                  <a:schemeClr val="bg1">
                    <a:lumMod val="95000"/>
                  </a:schemeClr>
                </a:solidFill>
              </a:rPr>
              <a:t>You will need to refer to the given ‘client’ requirements when doing so.</a:t>
            </a:r>
          </a:p>
        </p:txBody>
      </p:sp>
    </p:spTree>
    <p:extLst>
      <p:ext uri="{BB962C8B-B14F-4D97-AF65-F5344CB8AC3E}">
        <p14:creationId xmlns:p14="http://schemas.microsoft.com/office/powerpoint/2010/main" val="163669017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0B0C23">
              <a:alpha val="75000"/>
            </a:srgbClr>
          </a:solidFill>
          <a:ln w="13811">
            <a:solidFill>
              <a:srgbClr val="FFFFFF">
                <a:alpha val="16000"/>
              </a:srgbClr>
            </a:solidFill>
            <a:prstDash val="solid"/>
          </a:ln>
        </p:spPr>
      </p:sp>
      <p:pic>
        <p:nvPicPr>
          <p:cNvPr id="4" name="Image 1" descr="preencoded.png"/>
          <p:cNvPicPr>
            <a:picLocks noChangeAspect="1"/>
          </p:cNvPicPr>
          <p:nvPr/>
        </p:nvPicPr>
        <p:blipFill>
          <a:blip r:embed="rId4"/>
          <a:stretch>
            <a:fillRect/>
          </a:stretch>
        </p:blipFill>
        <p:spPr>
          <a:xfrm>
            <a:off x="0" y="0"/>
            <a:ext cx="14630400" cy="8229600"/>
          </a:xfrm>
          <a:prstGeom prst="rect">
            <a:avLst/>
          </a:prstGeom>
        </p:spPr>
      </p:pic>
      <p:sp>
        <p:nvSpPr>
          <p:cNvPr id="5" name="Shape 1"/>
          <p:cNvSpPr/>
          <p:nvPr/>
        </p:nvSpPr>
        <p:spPr>
          <a:xfrm>
            <a:off x="0" y="0"/>
            <a:ext cx="14630400" cy="8229600"/>
          </a:xfrm>
          <a:prstGeom prst="rect">
            <a:avLst/>
          </a:prstGeom>
          <a:solidFill>
            <a:srgbClr val="0B0C23">
              <a:alpha val="80000"/>
            </a:srgbClr>
          </a:solidFill>
          <a:ln/>
        </p:spPr>
      </p:sp>
      <p:sp>
        <p:nvSpPr>
          <p:cNvPr id="8" name="TextBox 7">
            <a:extLst>
              <a:ext uri="{FF2B5EF4-FFF2-40B4-BE49-F238E27FC236}">
                <a16:creationId xmlns:a16="http://schemas.microsoft.com/office/drawing/2014/main" id="{5366F7B4-3431-4209-A9FE-4BA619C1EA75}"/>
              </a:ext>
            </a:extLst>
          </p:cNvPr>
          <p:cNvSpPr txBox="1"/>
          <p:nvPr/>
        </p:nvSpPr>
        <p:spPr>
          <a:xfrm>
            <a:off x="360609" y="1152405"/>
            <a:ext cx="13690242" cy="6471888"/>
          </a:xfrm>
          <a:prstGeom prst="rect">
            <a:avLst/>
          </a:prstGeom>
          <a:noFill/>
        </p:spPr>
        <p:txBody>
          <a:bodyPr wrap="square" rtlCol="0">
            <a:spAutoFit/>
          </a:bodyPr>
          <a:lstStyle/>
          <a:p>
            <a:r>
              <a:rPr lang="en-GB" sz="2400" dirty="0">
                <a:solidFill>
                  <a:srgbClr val="00B0F0"/>
                </a:solidFill>
              </a:rPr>
              <a:t>Know that a basic approach to risk assessment is to:</a:t>
            </a:r>
          </a:p>
          <a:p>
            <a:endParaRPr lang="en-GB" sz="2400" dirty="0">
              <a:solidFill>
                <a:schemeClr val="bg1">
                  <a:lumMod val="95000"/>
                </a:schemeClr>
              </a:solidFill>
            </a:endParaRPr>
          </a:p>
          <a:p>
            <a:r>
              <a:rPr lang="en-GB" sz="2400" dirty="0">
                <a:solidFill>
                  <a:schemeClr val="bg1">
                    <a:lumMod val="95000"/>
                  </a:schemeClr>
                </a:solidFill>
              </a:rPr>
              <a:t>● identify possible threats and assess the probability of different threats occurring</a:t>
            </a:r>
          </a:p>
          <a:p>
            <a:r>
              <a:rPr lang="en-GB" sz="2400" dirty="0">
                <a:solidFill>
                  <a:schemeClr val="bg1">
                    <a:lumMod val="95000"/>
                  </a:schemeClr>
                </a:solidFill>
              </a:rPr>
              <a:t>● assess the vulnerabilities of a computer or technology system to specific threats</a:t>
            </a:r>
          </a:p>
          <a:p>
            <a:r>
              <a:rPr lang="en-GB" sz="2400" dirty="0">
                <a:solidFill>
                  <a:schemeClr val="bg1">
                    <a:lumMod val="95000"/>
                  </a:schemeClr>
                </a:solidFill>
              </a:rPr>
              <a:t>● determine the risk severity (low, medium, high and extreme)</a:t>
            </a:r>
          </a:p>
          <a:p>
            <a:r>
              <a:rPr lang="en-GB" sz="2400" dirty="0">
                <a:solidFill>
                  <a:schemeClr val="bg1">
                    <a:lumMod val="95000"/>
                  </a:schemeClr>
                </a:solidFill>
              </a:rPr>
              <a:t>● identify ways to prevent severe risks (medium, high and extreme) from occurring and reduce the severity of the risk if it does occur.</a:t>
            </a:r>
          </a:p>
          <a:p>
            <a:endParaRPr lang="en-GB" sz="2400" dirty="0">
              <a:solidFill>
                <a:schemeClr val="bg1">
                  <a:lumMod val="95000"/>
                </a:schemeClr>
              </a:solidFill>
            </a:endParaRPr>
          </a:p>
          <a:p>
            <a:r>
              <a:rPr lang="en-GB" sz="2400" dirty="0">
                <a:solidFill>
                  <a:srgbClr val="00B0F0"/>
                </a:solidFill>
              </a:rPr>
              <a:t>Understand that acceptable security measures include:</a:t>
            </a:r>
          </a:p>
          <a:p>
            <a:r>
              <a:rPr lang="en-GB" sz="2400" dirty="0">
                <a:solidFill>
                  <a:schemeClr val="bg1">
                    <a:lumMod val="95000"/>
                  </a:schemeClr>
                </a:solidFill>
              </a:rPr>
              <a:t>● risk transfer to a third party, e.g. by using insurance</a:t>
            </a:r>
          </a:p>
          <a:p>
            <a:r>
              <a:rPr lang="en-GB" sz="2400" dirty="0">
                <a:solidFill>
                  <a:schemeClr val="bg1">
                    <a:lumMod val="95000"/>
                  </a:schemeClr>
                </a:solidFill>
              </a:rPr>
              <a:t>● risk avoidance by stopping an activity</a:t>
            </a:r>
          </a:p>
          <a:p>
            <a:r>
              <a:rPr lang="en-GB" sz="2400" dirty="0">
                <a:solidFill>
                  <a:schemeClr val="bg1">
                    <a:lumMod val="95000"/>
                  </a:schemeClr>
                </a:solidFill>
              </a:rPr>
              <a:t>● risk acceptance, e.g. a low or medium risk following a full risk assessment.</a:t>
            </a:r>
          </a:p>
          <a:p>
            <a:endParaRPr lang="en-GB" sz="2400" dirty="0">
              <a:solidFill>
                <a:schemeClr val="bg1">
                  <a:lumMod val="95000"/>
                </a:schemeClr>
              </a:solidFill>
            </a:endParaRPr>
          </a:p>
          <a:p>
            <a:r>
              <a:rPr lang="en-GB" sz="2400" dirty="0">
                <a:solidFill>
                  <a:srgbClr val="00B0F0"/>
                </a:solidFill>
              </a:rPr>
              <a:t>Know that risk assessment needs to be undertaken at regular intervals or following a security breach as the computers and systems are under constant threat of attack and the threats are continuous and ever-changing. Many organisations need to undertake frequent audits, including vulnerability assessments and risk assessments, for different computers and technology systems to check their overall security risk</a:t>
            </a:r>
          </a:p>
        </p:txBody>
      </p:sp>
      <p:sp>
        <p:nvSpPr>
          <p:cNvPr id="7" name="Text 1">
            <a:extLst>
              <a:ext uri="{FF2B5EF4-FFF2-40B4-BE49-F238E27FC236}">
                <a16:creationId xmlns:a16="http://schemas.microsoft.com/office/drawing/2014/main" id="{73964ACC-83A3-4283-95EE-3576E1E8CE6C}"/>
              </a:ext>
            </a:extLst>
          </p:cNvPr>
          <p:cNvSpPr/>
          <p:nvPr/>
        </p:nvSpPr>
        <p:spPr>
          <a:xfrm>
            <a:off x="3442447" y="229016"/>
            <a:ext cx="7753952" cy="694373"/>
          </a:xfrm>
          <a:prstGeom prst="rect">
            <a:avLst/>
          </a:prstGeom>
          <a:noFill/>
          <a:ln/>
        </p:spPr>
        <p:txBody>
          <a:bodyPr wrap="none" rtlCol="0" anchor="t"/>
          <a:lstStyle/>
          <a:p>
            <a:pPr marL="0" indent="0">
              <a:lnSpc>
                <a:spcPts val="5468"/>
              </a:lnSpc>
              <a:buNone/>
            </a:pPr>
            <a:r>
              <a:rPr lang="en-US" sz="3200" dirty="0">
                <a:solidFill>
                  <a:srgbClr val="C6BFEE"/>
                </a:solidFill>
                <a:latin typeface="Prompt" pitchFamily="34" charset="0"/>
                <a:ea typeface="Prompt" pitchFamily="34" charset="-122"/>
                <a:cs typeface="Prompt" pitchFamily="34" charset="-120"/>
              </a:rPr>
              <a:t>Risk assessment approach</a:t>
            </a:r>
          </a:p>
        </p:txBody>
      </p:sp>
    </p:spTree>
    <p:extLst>
      <p:ext uri="{BB962C8B-B14F-4D97-AF65-F5344CB8AC3E}">
        <p14:creationId xmlns:p14="http://schemas.microsoft.com/office/powerpoint/2010/main" val="235131905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14630400" cy="8229600"/>
          </a:xfrm>
          <a:prstGeom prst="rect">
            <a:avLst/>
          </a:prstGeom>
        </p:spPr>
      </p:pic>
      <p:sp>
        <p:nvSpPr>
          <p:cNvPr id="3" name="Shape 0"/>
          <p:cNvSpPr/>
          <p:nvPr/>
        </p:nvSpPr>
        <p:spPr>
          <a:xfrm>
            <a:off x="0" y="0"/>
            <a:ext cx="14630400" cy="8806696"/>
          </a:xfrm>
          <a:prstGeom prst="rect">
            <a:avLst/>
          </a:prstGeom>
          <a:solidFill>
            <a:srgbClr val="0B0C23">
              <a:alpha val="75000"/>
            </a:srgbClr>
          </a:solidFill>
          <a:ln w="9644">
            <a:solidFill>
              <a:srgbClr val="FFFFFF">
                <a:alpha val="16000"/>
              </a:srgbClr>
            </a:solidFill>
            <a:prstDash val="solid"/>
          </a:ln>
        </p:spPr>
      </p:sp>
      <p:sp>
        <p:nvSpPr>
          <p:cNvPr id="8" name="Text 1">
            <a:extLst>
              <a:ext uri="{FF2B5EF4-FFF2-40B4-BE49-F238E27FC236}">
                <a16:creationId xmlns:a16="http://schemas.microsoft.com/office/drawing/2014/main" id="{7718EFE5-35EF-482C-896A-1CA466115185}"/>
              </a:ext>
            </a:extLst>
          </p:cNvPr>
          <p:cNvSpPr/>
          <p:nvPr/>
        </p:nvSpPr>
        <p:spPr>
          <a:xfrm>
            <a:off x="3442447" y="229016"/>
            <a:ext cx="7753952" cy="694373"/>
          </a:xfrm>
          <a:prstGeom prst="rect">
            <a:avLst/>
          </a:prstGeom>
          <a:noFill/>
          <a:ln/>
        </p:spPr>
        <p:txBody>
          <a:bodyPr wrap="none" rtlCol="0" anchor="t"/>
          <a:lstStyle/>
          <a:p>
            <a:pPr marL="0" indent="0">
              <a:lnSpc>
                <a:spcPts val="5468"/>
              </a:lnSpc>
              <a:buNone/>
            </a:pPr>
            <a:r>
              <a:rPr lang="en-US" sz="4374" dirty="0">
                <a:solidFill>
                  <a:srgbClr val="C6BFEE"/>
                </a:solidFill>
                <a:latin typeface="Prompt" pitchFamily="34" charset="0"/>
                <a:ea typeface="Prompt" pitchFamily="34" charset="-122"/>
                <a:cs typeface="Prompt" pitchFamily="34" charset="-120"/>
              </a:rPr>
              <a:t>Risk assessment approach</a:t>
            </a:r>
          </a:p>
        </p:txBody>
      </p:sp>
      <p:sp>
        <p:nvSpPr>
          <p:cNvPr id="6" name="Text 1">
            <a:extLst>
              <a:ext uri="{FF2B5EF4-FFF2-40B4-BE49-F238E27FC236}">
                <a16:creationId xmlns:a16="http://schemas.microsoft.com/office/drawing/2014/main" id="{112A3938-C2D4-4621-BB56-91087A33C6CF}"/>
              </a:ext>
            </a:extLst>
          </p:cNvPr>
          <p:cNvSpPr/>
          <p:nvPr/>
        </p:nvSpPr>
        <p:spPr>
          <a:xfrm>
            <a:off x="403412" y="1152405"/>
            <a:ext cx="7753952" cy="694373"/>
          </a:xfrm>
          <a:prstGeom prst="rect">
            <a:avLst/>
          </a:prstGeom>
          <a:noFill/>
          <a:ln/>
        </p:spPr>
        <p:txBody>
          <a:bodyPr wrap="none" rtlCol="0" anchor="t"/>
          <a:lstStyle/>
          <a:p>
            <a:pPr marL="0" indent="0">
              <a:lnSpc>
                <a:spcPts val="5468"/>
              </a:lnSpc>
              <a:buNone/>
            </a:pPr>
            <a:r>
              <a:rPr lang="en-US" sz="4374" dirty="0">
                <a:solidFill>
                  <a:srgbClr val="C6BFEE"/>
                </a:solidFill>
                <a:latin typeface="Prompt" pitchFamily="34" charset="0"/>
                <a:ea typeface="Prompt" pitchFamily="34" charset="-122"/>
                <a:cs typeface="Prompt" pitchFamily="34" charset="-120"/>
              </a:rPr>
              <a:t>Understanding the Basics</a:t>
            </a:r>
          </a:p>
        </p:txBody>
      </p:sp>
      <p:sp>
        <p:nvSpPr>
          <p:cNvPr id="4" name="TextBox 3">
            <a:extLst>
              <a:ext uri="{FF2B5EF4-FFF2-40B4-BE49-F238E27FC236}">
                <a16:creationId xmlns:a16="http://schemas.microsoft.com/office/drawing/2014/main" id="{15118712-4199-4321-8E0F-61542039A338}"/>
              </a:ext>
            </a:extLst>
          </p:cNvPr>
          <p:cNvSpPr txBox="1"/>
          <p:nvPr/>
        </p:nvSpPr>
        <p:spPr>
          <a:xfrm>
            <a:off x="484094" y="4917463"/>
            <a:ext cx="14146306" cy="2554545"/>
          </a:xfrm>
          <a:prstGeom prst="rect">
            <a:avLst/>
          </a:prstGeom>
          <a:noFill/>
        </p:spPr>
        <p:txBody>
          <a:bodyPr wrap="square" rtlCol="0">
            <a:spAutoFit/>
          </a:bodyPr>
          <a:lstStyle/>
          <a:p>
            <a:r>
              <a:rPr lang="en-GB" sz="3200" dirty="0">
                <a:solidFill>
                  <a:schemeClr val="bg1"/>
                </a:solidFill>
              </a:rPr>
              <a:t>By following a basic risk assessment approach, you can effectively identify and mitigate potential threats to your computer or technology system. This involves identifying possible threats, assessing their probability, evaluating system vulnerabilities, determining severity levels, and implementing preventative measures.</a:t>
            </a:r>
          </a:p>
        </p:txBody>
      </p:sp>
      <p:sp>
        <p:nvSpPr>
          <p:cNvPr id="5" name="Rectangle 4">
            <a:extLst>
              <a:ext uri="{FF2B5EF4-FFF2-40B4-BE49-F238E27FC236}">
                <a16:creationId xmlns:a16="http://schemas.microsoft.com/office/drawing/2014/main" id="{30D617E4-9E4D-4B5A-A987-9D247DC4890A}"/>
              </a:ext>
            </a:extLst>
          </p:cNvPr>
          <p:cNvSpPr/>
          <p:nvPr/>
        </p:nvSpPr>
        <p:spPr>
          <a:xfrm>
            <a:off x="403412" y="2034864"/>
            <a:ext cx="13570165" cy="2477428"/>
          </a:xfrm>
          <a:prstGeom prst="rect">
            <a:avLst/>
          </a:prstGeom>
          <a:noFill/>
          <a:ln w="76200">
            <a:solidFill>
              <a:srgbClr val="D2BFE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2800" dirty="0">
                <a:solidFill>
                  <a:schemeClr val="accent1">
                    <a:lumMod val="40000"/>
                    <a:lumOff val="60000"/>
                  </a:schemeClr>
                </a:solidFill>
              </a:rPr>
              <a:t>Conducting a thorough risk assessment is crucial to identify potential threats, vulnerabilities, and impact levels. This assessment will involve evaluating the client’s technology infrastructure, data sensitivity, potential risks, and compliance requirements. By understanding these factors, we can develop appropriate protection measures.</a:t>
            </a:r>
          </a:p>
        </p:txBody>
      </p:sp>
    </p:spTree>
    <p:extLst>
      <p:ext uri="{BB962C8B-B14F-4D97-AF65-F5344CB8AC3E}">
        <p14:creationId xmlns:p14="http://schemas.microsoft.com/office/powerpoint/2010/main" val="279476178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14630400" cy="8229600"/>
          </a:xfrm>
          <a:prstGeom prst="rect">
            <a:avLst/>
          </a:prstGeom>
        </p:spPr>
      </p:pic>
      <p:sp>
        <p:nvSpPr>
          <p:cNvPr id="3" name="Shape 0"/>
          <p:cNvSpPr/>
          <p:nvPr/>
        </p:nvSpPr>
        <p:spPr>
          <a:xfrm>
            <a:off x="0" y="0"/>
            <a:ext cx="14630400" cy="8806696"/>
          </a:xfrm>
          <a:prstGeom prst="rect">
            <a:avLst/>
          </a:prstGeom>
          <a:solidFill>
            <a:srgbClr val="0B0C23">
              <a:alpha val="75000"/>
            </a:srgbClr>
          </a:solidFill>
          <a:ln w="9644">
            <a:solidFill>
              <a:srgbClr val="FFFFFF">
                <a:alpha val="16000"/>
              </a:srgbClr>
            </a:solidFill>
            <a:prstDash val="solid"/>
          </a:ln>
        </p:spPr>
      </p:sp>
      <p:sp>
        <p:nvSpPr>
          <p:cNvPr id="8" name="Text 1">
            <a:extLst>
              <a:ext uri="{FF2B5EF4-FFF2-40B4-BE49-F238E27FC236}">
                <a16:creationId xmlns:a16="http://schemas.microsoft.com/office/drawing/2014/main" id="{7718EFE5-35EF-482C-896A-1CA466115185}"/>
              </a:ext>
            </a:extLst>
          </p:cNvPr>
          <p:cNvSpPr/>
          <p:nvPr/>
        </p:nvSpPr>
        <p:spPr>
          <a:xfrm>
            <a:off x="4490799" y="229016"/>
            <a:ext cx="6705600" cy="694373"/>
          </a:xfrm>
          <a:prstGeom prst="rect">
            <a:avLst/>
          </a:prstGeom>
          <a:noFill/>
          <a:ln/>
        </p:spPr>
        <p:txBody>
          <a:bodyPr wrap="none" rtlCol="0" anchor="t"/>
          <a:lstStyle/>
          <a:p>
            <a:pPr marL="0" indent="0">
              <a:lnSpc>
                <a:spcPts val="5468"/>
              </a:lnSpc>
              <a:buNone/>
            </a:pPr>
            <a:r>
              <a:rPr lang="en-US" sz="4374" dirty="0">
                <a:solidFill>
                  <a:srgbClr val="C6BFEE"/>
                </a:solidFill>
                <a:latin typeface="Prompt" pitchFamily="34" charset="0"/>
                <a:ea typeface="Prompt" pitchFamily="34" charset="-122"/>
                <a:cs typeface="Prompt" pitchFamily="34" charset="-120"/>
              </a:rPr>
              <a:t>Risk severity</a:t>
            </a:r>
            <a:endParaRPr lang="en-US" sz="4374" dirty="0"/>
          </a:p>
        </p:txBody>
      </p:sp>
      <p:sp>
        <p:nvSpPr>
          <p:cNvPr id="5" name="TextBox 4">
            <a:extLst>
              <a:ext uri="{FF2B5EF4-FFF2-40B4-BE49-F238E27FC236}">
                <a16:creationId xmlns:a16="http://schemas.microsoft.com/office/drawing/2014/main" id="{987D7BA5-9760-400D-B946-1321A65A84F0}"/>
              </a:ext>
            </a:extLst>
          </p:cNvPr>
          <p:cNvSpPr txBox="1"/>
          <p:nvPr/>
        </p:nvSpPr>
        <p:spPr>
          <a:xfrm>
            <a:off x="466165" y="1444943"/>
            <a:ext cx="13931153" cy="5693866"/>
          </a:xfrm>
          <a:prstGeom prst="rect">
            <a:avLst/>
          </a:prstGeom>
          <a:noFill/>
        </p:spPr>
        <p:txBody>
          <a:bodyPr wrap="square" rtlCol="0">
            <a:spAutoFit/>
          </a:bodyPr>
          <a:lstStyle/>
          <a:p>
            <a:r>
              <a:rPr lang="en-GB" sz="2800" dirty="0">
                <a:solidFill>
                  <a:schemeClr val="bg1"/>
                </a:solidFill>
              </a:rPr>
              <a:t>Understand that an IT risk is a future event that could result in some form of loss from a computer and/or technology system.</a:t>
            </a:r>
          </a:p>
          <a:p>
            <a:endParaRPr lang="en-GB" sz="2800" dirty="0">
              <a:solidFill>
                <a:schemeClr val="bg1"/>
              </a:solidFill>
            </a:endParaRPr>
          </a:p>
          <a:p>
            <a:r>
              <a:rPr lang="en-GB" sz="2800" dirty="0">
                <a:solidFill>
                  <a:schemeClr val="bg1"/>
                </a:solidFill>
              </a:rPr>
              <a:t>Know how to calculate IT risk severity, i.e. the probability that a threat to a computer </a:t>
            </a:r>
          </a:p>
          <a:p>
            <a:r>
              <a:rPr lang="en-GB" sz="2800" dirty="0">
                <a:solidFill>
                  <a:schemeClr val="bg1"/>
                </a:solidFill>
              </a:rPr>
              <a:t>and/or technology system will occur multiplied by the expected size of the loss.</a:t>
            </a:r>
          </a:p>
          <a:p>
            <a:endParaRPr lang="en-GB" sz="2800" dirty="0">
              <a:solidFill>
                <a:schemeClr val="bg1"/>
              </a:solidFill>
            </a:endParaRPr>
          </a:p>
          <a:p>
            <a:r>
              <a:rPr lang="en-GB" sz="2800" dirty="0">
                <a:solidFill>
                  <a:schemeClr val="bg1"/>
                </a:solidFill>
              </a:rPr>
              <a:t>Risk severity = </a:t>
            </a:r>
            <a:r>
              <a:rPr lang="en-GB" sz="2800" dirty="0">
                <a:solidFill>
                  <a:srgbClr val="FF0000"/>
                </a:solidFill>
              </a:rPr>
              <a:t>probability of the threat occurring × expected size of the loss</a:t>
            </a:r>
          </a:p>
          <a:p>
            <a:r>
              <a:rPr lang="en-GB" sz="2800" dirty="0">
                <a:solidFill>
                  <a:schemeClr val="bg1"/>
                </a:solidFill>
              </a:rPr>
              <a:t>Basic measures for each of these variables:</a:t>
            </a:r>
          </a:p>
          <a:p>
            <a:r>
              <a:rPr lang="en-GB" sz="2800" dirty="0">
                <a:solidFill>
                  <a:schemeClr val="bg1"/>
                </a:solidFill>
              </a:rPr>
              <a:t>● risk severity = </a:t>
            </a:r>
            <a:r>
              <a:rPr lang="en-GB" sz="2800" dirty="0">
                <a:solidFill>
                  <a:srgbClr val="FF0000"/>
                </a:solidFill>
              </a:rPr>
              <a:t>low, medium, high and extreme</a:t>
            </a:r>
          </a:p>
          <a:p>
            <a:r>
              <a:rPr lang="en-GB" sz="2800" dirty="0">
                <a:solidFill>
                  <a:schemeClr val="bg1"/>
                </a:solidFill>
              </a:rPr>
              <a:t>● probability of the threat occurring = </a:t>
            </a:r>
            <a:r>
              <a:rPr lang="en-GB" sz="2800" dirty="0">
                <a:solidFill>
                  <a:srgbClr val="FF0000"/>
                </a:solidFill>
              </a:rPr>
              <a:t>unlikely (e.g. every two years), likely (e.g. every </a:t>
            </a:r>
          </a:p>
          <a:p>
            <a:r>
              <a:rPr lang="en-GB" sz="2800" dirty="0">
                <a:solidFill>
                  <a:srgbClr val="FF0000"/>
                </a:solidFill>
              </a:rPr>
              <a:t>month) and very likely (e.g. once or more times on most days</a:t>
            </a:r>
            <a:r>
              <a:rPr lang="en-GB" sz="2800" dirty="0">
                <a:solidFill>
                  <a:schemeClr val="bg1"/>
                </a:solidFill>
              </a:rPr>
              <a:t>) </a:t>
            </a:r>
          </a:p>
          <a:p>
            <a:r>
              <a:rPr lang="en-GB" sz="2800" dirty="0">
                <a:solidFill>
                  <a:schemeClr val="bg1"/>
                </a:solidFill>
              </a:rPr>
              <a:t>● size of the loss = </a:t>
            </a:r>
            <a:r>
              <a:rPr lang="en-GB" sz="2800" dirty="0">
                <a:solidFill>
                  <a:srgbClr val="FF0000"/>
                </a:solidFill>
              </a:rPr>
              <a:t>minor (e.g. less than £100), moderate (e.g. hundreds or thousands </a:t>
            </a:r>
          </a:p>
          <a:p>
            <a:r>
              <a:rPr lang="en-GB" sz="2800" dirty="0">
                <a:solidFill>
                  <a:srgbClr val="FF0000"/>
                </a:solidFill>
              </a:rPr>
              <a:t>of pounds) and major (e.g. tens of thousands of pounds).</a:t>
            </a:r>
            <a:endParaRPr lang="en-GB" dirty="0">
              <a:solidFill>
                <a:srgbClr val="FF0000"/>
              </a:solidFill>
            </a:endParaRPr>
          </a:p>
        </p:txBody>
      </p:sp>
    </p:spTree>
    <p:extLst>
      <p:ext uri="{BB962C8B-B14F-4D97-AF65-F5344CB8AC3E}">
        <p14:creationId xmlns:p14="http://schemas.microsoft.com/office/powerpoint/2010/main" val="56403241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14630400" cy="8229600"/>
          </a:xfrm>
          <a:prstGeom prst="rect">
            <a:avLst/>
          </a:prstGeom>
        </p:spPr>
      </p:pic>
      <p:sp>
        <p:nvSpPr>
          <p:cNvPr id="3" name="Shape 0"/>
          <p:cNvSpPr/>
          <p:nvPr/>
        </p:nvSpPr>
        <p:spPr>
          <a:xfrm>
            <a:off x="0" y="0"/>
            <a:ext cx="14630400" cy="8806696"/>
          </a:xfrm>
          <a:prstGeom prst="rect">
            <a:avLst/>
          </a:prstGeom>
          <a:solidFill>
            <a:srgbClr val="0B0C23">
              <a:alpha val="75000"/>
            </a:srgbClr>
          </a:solidFill>
          <a:ln w="9644">
            <a:solidFill>
              <a:srgbClr val="FFFFFF">
                <a:alpha val="16000"/>
              </a:srgbClr>
            </a:solidFill>
            <a:prstDash val="solid"/>
          </a:ln>
        </p:spPr>
      </p:sp>
      <p:sp>
        <p:nvSpPr>
          <p:cNvPr id="4" name="TextBox 3">
            <a:extLst>
              <a:ext uri="{FF2B5EF4-FFF2-40B4-BE49-F238E27FC236}">
                <a16:creationId xmlns:a16="http://schemas.microsoft.com/office/drawing/2014/main" id="{347D5F30-02AC-4DCA-B66E-F17C558CF58D}"/>
              </a:ext>
            </a:extLst>
          </p:cNvPr>
          <p:cNvSpPr txBox="1"/>
          <p:nvPr/>
        </p:nvSpPr>
        <p:spPr>
          <a:xfrm>
            <a:off x="837126" y="1602304"/>
            <a:ext cx="13020541" cy="1569660"/>
          </a:xfrm>
          <a:prstGeom prst="rect">
            <a:avLst/>
          </a:prstGeom>
          <a:noFill/>
        </p:spPr>
        <p:txBody>
          <a:bodyPr wrap="square" rtlCol="0">
            <a:spAutoFit/>
          </a:bodyPr>
          <a:lstStyle/>
          <a:p>
            <a:r>
              <a:rPr lang="en-GB" sz="2400" dirty="0">
                <a:solidFill>
                  <a:schemeClr val="bg1"/>
                </a:solidFill>
              </a:rPr>
              <a:t>Understanding and calculating IT risk severity involves assessing the likelihood of a threat occurring and the potential impact or size of the loss. The resulting risk severity is often categorised into levels such as low, medium, high, and extreme. Here's a matrix illustrating the risk severity based on the probability of the threat occurring and the expected size of the loss:</a:t>
            </a:r>
          </a:p>
        </p:txBody>
      </p:sp>
      <p:pic>
        <p:nvPicPr>
          <p:cNvPr id="7" name="Picture 6">
            <a:extLst>
              <a:ext uri="{FF2B5EF4-FFF2-40B4-BE49-F238E27FC236}">
                <a16:creationId xmlns:a16="http://schemas.microsoft.com/office/drawing/2014/main" id="{26047A94-B949-4940-ABDB-AA716B64206B}"/>
              </a:ext>
            </a:extLst>
          </p:cNvPr>
          <p:cNvPicPr>
            <a:picLocks noChangeAspect="1"/>
          </p:cNvPicPr>
          <p:nvPr/>
        </p:nvPicPr>
        <p:blipFill>
          <a:blip r:embed="rId4"/>
          <a:stretch>
            <a:fillRect/>
          </a:stretch>
        </p:blipFill>
        <p:spPr>
          <a:xfrm>
            <a:off x="1555783" y="3749060"/>
            <a:ext cx="10913526" cy="3179392"/>
          </a:xfrm>
          <a:prstGeom prst="rect">
            <a:avLst/>
          </a:prstGeom>
        </p:spPr>
      </p:pic>
      <p:sp>
        <p:nvSpPr>
          <p:cNvPr id="8" name="Text 1">
            <a:extLst>
              <a:ext uri="{FF2B5EF4-FFF2-40B4-BE49-F238E27FC236}">
                <a16:creationId xmlns:a16="http://schemas.microsoft.com/office/drawing/2014/main" id="{7718EFE5-35EF-482C-896A-1CA466115185}"/>
              </a:ext>
            </a:extLst>
          </p:cNvPr>
          <p:cNvSpPr/>
          <p:nvPr/>
        </p:nvSpPr>
        <p:spPr>
          <a:xfrm>
            <a:off x="5070348" y="483319"/>
            <a:ext cx="6705600" cy="694373"/>
          </a:xfrm>
          <a:prstGeom prst="rect">
            <a:avLst/>
          </a:prstGeom>
          <a:noFill/>
          <a:ln/>
        </p:spPr>
        <p:txBody>
          <a:bodyPr wrap="none" rtlCol="0" anchor="t"/>
          <a:lstStyle/>
          <a:p>
            <a:pPr marL="0" indent="0">
              <a:lnSpc>
                <a:spcPts val="5468"/>
              </a:lnSpc>
              <a:buNone/>
            </a:pPr>
            <a:r>
              <a:rPr lang="en-US" sz="4374" dirty="0">
                <a:solidFill>
                  <a:srgbClr val="C6BFEE"/>
                </a:solidFill>
                <a:latin typeface="Prompt" pitchFamily="34" charset="0"/>
                <a:ea typeface="Prompt" pitchFamily="34" charset="-122"/>
                <a:cs typeface="Prompt" pitchFamily="34" charset="-120"/>
              </a:rPr>
              <a:t>Risk Matrix</a:t>
            </a:r>
            <a:endParaRPr lang="en-US" sz="4374" dirty="0"/>
          </a:p>
        </p:txBody>
      </p:sp>
    </p:spTree>
    <p:extLst>
      <p:ext uri="{BB962C8B-B14F-4D97-AF65-F5344CB8AC3E}">
        <p14:creationId xmlns:p14="http://schemas.microsoft.com/office/powerpoint/2010/main" val="94597820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14630400" cy="8229600"/>
          </a:xfrm>
          <a:prstGeom prst="rect">
            <a:avLst/>
          </a:prstGeom>
        </p:spPr>
      </p:pic>
      <p:sp>
        <p:nvSpPr>
          <p:cNvPr id="3" name="Shape 0"/>
          <p:cNvSpPr/>
          <p:nvPr/>
        </p:nvSpPr>
        <p:spPr>
          <a:xfrm>
            <a:off x="0" y="0"/>
            <a:ext cx="14630400" cy="8806696"/>
          </a:xfrm>
          <a:prstGeom prst="rect">
            <a:avLst/>
          </a:prstGeom>
          <a:solidFill>
            <a:srgbClr val="0B0C23">
              <a:alpha val="75000"/>
            </a:srgbClr>
          </a:solidFill>
          <a:ln w="9644">
            <a:solidFill>
              <a:srgbClr val="FFFFFF">
                <a:alpha val="16000"/>
              </a:srgbClr>
            </a:solidFill>
            <a:prstDash val="solid"/>
          </a:ln>
        </p:spPr>
      </p:sp>
      <p:sp>
        <p:nvSpPr>
          <p:cNvPr id="8" name="Text 1">
            <a:extLst>
              <a:ext uri="{FF2B5EF4-FFF2-40B4-BE49-F238E27FC236}">
                <a16:creationId xmlns:a16="http://schemas.microsoft.com/office/drawing/2014/main" id="{7718EFE5-35EF-482C-896A-1CA466115185}"/>
              </a:ext>
            </a:extLst>
          </p:cNvPr>
          <p:cNvSpPr/>
          <p:nvPr/>
        </p:nvSpPr>
        <p:spPr>
          <a:xfrm>
            <a:off x="1985577" y="297707"/>
            <a:ext cx="9051618" cy="1468012"/>
          </a:xfrm>
          <a:prstGeom prst="rect">
            <a:avLst/>
          </a:prstGeom>
          <a:noFill/>
          <a:ln/>
        </p:spPr>
        <p:txBody>
          <a:bodyPr wrap="none" rtlCol="0" anchor="t"/>
          <a:lstStyle/>
          <a:p>
            <a:pPr marL="0" indent="0">
              <a:buNone/>
            </a:pPr>
            <a:r>
              <a:rPr lang="en-GB" sz="2000" dirty="0">
                <a:solidFill>
                  <a:srgbClr val="C6BFEE"/>
                </a:solidFill>
                <a:latin typeface="Prompt" pitchFamily="34" charset="0"/>
                <a:ea typeface="Prompt" pitchFamily="34" charset="-122"/>
                <a:cs typeface="Prompt" pitchFamily="34" charset="-120"/>
              </a:rPr>
              <a:t>Assess computer/technology system vulnerabilities Know and apply basic tools and </a:t>
            </a:r>
          </a:p>
          <a:p>
            <a:pPr marL="0" indent="0">
              <a:buNone/>
            </a:pPr>
            <a:r>
              <a:rPr lang="en-GB" sz="2000" dirty="0">
                <a:solidFill>
                  <a:srgbClr val="C6BFEE"/>
                </a:solidFill>
                <a:latin typeface="Prompt" pitchFamily="34" charset="0"/>
                <a:ea typeface="Prompt" pitchFamily="34" charset="-122"/>
                <a:cs typeface="Prompt" pitchFamily="34" charset="-120"/>
              </a:rPr>
              <a:t>techniques used to assess the vulnerabilities of computers or technology systems</a:t>
            </a:r>
            <a:r>
              <a:rPr lang="en-GB" sz="4400" dirty="0">
                <a:solidFill>
                  <a:srgbClr val="C6BFEE"/>
                </a:solidFill>
                <a:latin typeface="Prompt" pitchFamily="34" charset="0"/>
                <a:ea typeface="Prompt" pitchFamily="34" charset="-122"/>
                <a:cs typeface="Prompt" pitchFamily="34" charset="-120"/>
              </a:rPr>
              <a:t>. </a:t>
            </a:r>
          </a:p>
        </p:txBody>
      </p:sp>
      <p:sp>
        <p:nvSpPr>
          <p:cNvPr id="5" name="TextBox 4">
            <a:extLst>
              <a:ext uri="{FF2B5EF4-FFF2-40B4-BE49-F238E27FC236}">
                <a16:creationId xmlns:a16="http://schemas.microsoft.com/office/drawing/2014/main" id="{27CA12B1-4451-419D-A4FB-925E562BDD70}"/>
              </a:ext>
            </a:extLst>
          </p:cNvPr>
          <p:cNvSpPr txBox="1"/>
          <p:nvPr/>
        </p:nvSpPr>
        <p:spPr>
          <a:xfrm>
            <a:off x="399245" y="2141559"/>
            <a:ext cx="13909183" cy="4770537"/>
          </a:xfrm>
          <a:prstGeom prst="rect">
            <a:avLst/>
          </a:prstGeom>
          <a:noFill/>
        </p:spPr>
        <p:txBody>
          <a:bodyPr wrap="square" rtlCol="0">
            <a:spAutoFit/>
          </a:bodyPr>
          <a:lstStyle/>
          <a:p>
            <a:endParaRPr lang="en-GB" sz="2400" dirty="0">
              <a:solidFill>
                <a:schemeClr val="bg1"/>
              </a:solidFill>
            </a:endParaRPr>
          </a:p>
          <a:p>
            <a:r>
              <a:rPr lang="en-GB" sz="2800" dirty="0">
                <a:solidFill>
                  <a:schemeClr val="bg1"/>
                </a:solidFill>
              </a:rPr>
              <a:t>These include: </a:t>
            </a:r>
          </a:p>
          <a:p>
            <a:endParaRPr lang="en-GB" sz="2800" dirty="0">
              <a:solidFill>
                <a:schemeClr val="bg1"/>
              </a:solidFill>
            </a:endParaRPr>
          </a:p>
          <a:p>
            <a:r>
              <a:rPr lang="en-GB" sz="2800" dirty="0">
                <a:solidFill>
                  <a:schemeClr val="bg1"/>
                </a:solidFill>
              </a:rPr>
              <a:t>● port scanners, e.g. NMAP, Angry IP scanner, </a:t>
            </a:r>
            <a:r>
              <a:rPr lang="en-GB" sz="2800" dirty="0" err="1">
                <a:solidFill>
                  <a:schemeClr val="bg1"/>
                </a:solidFill>
              </a:rPr>
              <a:t>Unicornscan</a:t>
            </a:r>
            <a:r>
              <a:rPr lang="en-GB" sz="2800" dirty="0">
                <a:solidFill>
                  <a:schemeClr val="bg1"/>
                </a:solidFill>
              </a:rPr>
              <a:t> </a:t>
            </a:r>
          </a:p>
          <a:p>
            <a:r>
              <a:rPr lang="en-GB" sz="2800" dirty="0">
                <a:solidFill>
                  <a:schemeClr val="bg1"/>
                </a:solidFill>
              </a:rPr>
              <a:t>● checkers, e.g. Windows Registry Checker Tool, </a:t>
            </a:r>
            <a:r>
              <a:rPr lang="en-GB" sz="2800" dirty="0" err="1">
                <a:solidFill>
                  <a:schemeClr val="bg1"/>
                </a:solidFill>
              </a:rPr>
              <a:t>CCleaner</a:t>
            </a:r>
            <a:r>
              <a:rPr lang="en-GB" sz="2800" dirty="0">
                <a:solidFill>
                  <a:schemeClr val="bg1"/>
                </a:solidFill>
              </a:rPr>
              <a:t> </a:t>
            </a:r>
          </a:p>
          <a:p>
            <a:r>
              <a:rPr lang="en-GB" sz="2800" dirty="0">
                <a:solidFill>
                  <a:schemeClr val="bg1"/>
                </a:solidFill>
              </a:rPr>
              <a:t>● website vulnerability scanners, e.g. Spoiler Alert, Wireshark </a:t>
            </a:r>
          </a:p>
          <a:p>
            <a:r>
              <a:rPr lang="en-GB" sz="2800" dirty="0">
                <a:solidFill>
                  <a:schemeClr val="bg1"/>
                </a:solidFill>
              </a:rPr>
              <a:t>● general vulnerability detection and management software, e.g. OpenVAS, </a:t>
            </a:r>
            <a:r>
              <a:rPr lang="en-GB" sz="2800" dirty="0" err="1">
                <a:solidFill>
                  <a:schemeClr val="bg1"/>
                </a:solidFill>
              </a:rPr>
              <a:t>QualysGuard</a:t>
            </a:r>
            <a:r>
              <a:rPr lang="en-GB" sz="2800" dirty="0">
                <a:solidFill>
                  <a:schemeClr val="bg1"/>
                </a:solidFill>
              </a:rPr>
              <a:t>, Nmap, </a:t>
            </a:r>
            <a:r>
              <a:rPr lang="en-GB" sz="2800" dirty="0" err="1">
                <a:solidFill>
                  <a:schemeClr val="bg1"/>
                </a:solidFill>
              </a:rPr>
              <a:t>Firesheep</a:t>
            </a:r>
            <a:r>
              <a:rPr lang="en-GB" sz="2800" dirty="0">
                <a:solidFill>
                  <a:schemeClr val="bg1"/>
                </a:solidFill>
              </a:rPr>
              <a:t> </a:t>
            </a:r>
          </a:p>
          <a:p>
            <a:r>
              <a:rPr lang="en-GB" sz="2800" dirty="0">
                <a:solidFill>
                  <a:schemeClr val="bg1"/>
                </a:solidFill>
              </a:rPr>
              <a:t>● assessing user vulnerabilities, e.g. training, staff vetting, security audit </a:t>
            </a:r>
          </a:p>
          <a:p>
            <a:r>
              <a:rPr lang="en-GB" sz="2800" dirty="0">
                <a:solidFill>
                  <a:schemeClr val="bg1"/>
                </a:solidFill>
              </a:rPr>
              <a:t>● assessing the vulnerabilities of current protection measures, e.g. security audit and penetration testing</a:t>
            </a:r>
          </a:p>
        </p:txBody>
      </p:sp>
    </p:spTree>
    <p:extLst>
      <p:ext uri="{BB962C8B-B14F-4D97-AF65-F5344CB8AC3E}">
        <p14:creationId xmlns:p14="http://schemas.microsoft.com/office/powerpoint/2010/main" val="275353217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14630400" cy="8229600"/>
          </a:xfrm>
          <a:prstGeom prst="rect">
            <a:avLst/>
          </a:prstGeom>
        </p:spPr>
      </p:pic>
      <p:sp>
        <p:nvSpPr>
          <p:cNvPr id="3" name="Shape 0"/>
          <p:cNvSpPr/>
          <p:nvPr/>
        </p:nvSpPr>
        <p:spPr>
          <a:xfrm>
            <a:off x="0" y="0"/>
            <a:ext cx="14630400" cy="8806696"/>
          </a:xfrm>
          <a:prstGeom prst="rect">
            <a:avLst/>
          </a:prstGeom>
          <a:solidFill>
            <a:srgbClr val="0B0C23">
              <a:alpha val="75000"/>
            </a:srgbClr>
          </a:solidFill>
          <a:ln w="9644">
            <a:solidFill>
              <a:srgbClr val="FFFFFF">
                <a:alpha val="16000"/>
              </a:srgbClr>
            </a:solidFill>
            <a:prstDash val="solid"/>
          </a:ln>
        </p:spPr>
      </p:sp>
      <p:sp>
        <p:nvSpPr>
          <p:cNvPr id="4" name="Text 1"/>
          <p:cNvSpPr/>
          <p:nvPr/>
        </p:nvSpPr>
        <p:spPr>
          <a:xfrm>
            <a:off x="2602020" y="362299"/>
            <a:ext cx="4275298" cy="486013"/>
          </a:xfrm>
          <a:prstGeom prst="rect">
            <a:avLst/>
          </a:prstGeom>
          <a:noFill/>
          <a:ln/>
        </p:spPr>
        <p:txBody>
          <a:bodyPr wrap="none" rtlCol="0" anchor="t"/>
          <a:lstStyle/>
          <a:p>
            <a:pPr marL="0" indent="0">
              <a:lnSpc>
                <a:spcPts val="3827"/>
              </a:lnSpc>
              <a:buNone/>
            </a:pPr>
            <a:r>
              <a:rPr lang="en-GB" sz="3062" dirty="0">
                <a:solidFill>
                  <a:schemeClr val="bg1"/>
                </a:solidFill>
              </a:rPr>
              <a:t>Assessing Computer and Technology System Vulnerabilities</a:t>
            </a:r>
            <a:endParaRPr lang="en-US" sz="3062" dirty="0">
              <a:solidFill>
                <a:schemeClr val="bg1"/>
              </a:solidFill>
            </a:endParaRPr>
          </a:p>
        </p:txBody>
      </p:sp>
      <p:sp>
        <p:nvSpPr>
          <p:cNvPr id="6" name="TextBox 5">
            <a:extLst>
              <a:ext uri="{FF2B5EF4-FFF2-40B4-BE49-F238E27FC236}">
                <a16:creationId xmlns:a16="http://schemas.microsoft.com/office/drawing/2014/main" id="{85F6A0BC-5D20-4C2E-871E-04C2D9FFA0FC}"/>
              </a:ext>
            </a:extLst>
          </p:cNvPr>
          <p:cNvSpPr txBox="1"/>
          <p:nvPr/>
        </p:nvSpPr>
        <p:spPr>
          <a:xfrm>
            <a:off x="418563" y="1562705"/>
            <a:ext cx="12917510" cy="646331"/>
          </a:xfrm>
          <a:prstGeom prst="rect">
            <a:avLst/>
          </a:prstGeom>
          <a:noFill/>
        </p:spPr>
        <p:txBody>
          <a:bodyPr wrap="square" rtlCol="0">
            <a:spAutoFit/>
          </a:bodyPr>
          <a:lstStyle/>
          <a:p>
            <a:r>
              <a:rPr lang="en-GB" dirty="0">
                <a:solidFill>
                  <a:schemeClr val="bg1"/>
                </a:solidFill>
              </a:rPr>
              <a:t>Learn about the tools and techniques used to assess vulnerabilities in computer and technology systems, including port scanners, checkers, and website vulnerability scanners..</a:t>
            </a:r>
          </a:p>
        </p:txBody>
      </p:sp>
      <p:sp>
        <p:nvSpPr>
          <p:cNvPr id="7" name="TextBox 6">
            <a:extLst>
              <a:ext uri="{FF2B5EF4-FFF2-40B4-BE49-F238E27FC236}">
                <a16:creationId xmlns:a16="http://schemas.microsoft.com/office/drawing/2014/main" id="{FA6E0980-6311-4735-B565-8C4BEBD78A86}"/>
              </a:ext>
            </a:extLst>
          </p:cNvPr>
          <p:cNvSpPr txBox="1"/>
          <p:nvPr/>
        </p:nvSpPr>
        <p:spPr>
          <a:xfrm>
            <a:off x="418563" y="2305450"/>
            <a:ext cx="13123571" cy="800219"/>
          </a:xfrm>
          <a:prstGeom prst="rect">
            <a:avLst/>
          </a:prstGeom>
          <a:noFill/>
        </p:spPr>
        <p:txBody>
          <a:bodyPr wrap="square" rtlCol="0">
            <a:spAutoFit/>
          </a:bodyPr>
          <a:lstStyle/>
          <a:p>
            <a:r>
              <a:rPr lang="en-GB" sz="2800" b="1" dirty="0">
                <a:solidFill>
                  <a:schemeClr val="bg1"/>
                </a:solidFill>
              </a:rPr>
              <a:t>Port Scanners</a:t>
            </a:r>
          </a:p>
          <a:p>
            <a:endParaRPr lang="en-GB" dirty="0">
              <a:solidFill>
                <a:schemeClr val="bg1"/>
              </a:solidFill>
            </a:endParaRPr>
          </a:p>
        </p:txBody>
      </p:sp>
      <p:sp>
        <p:nvSpPr>
          <p:cNvPr id="8" name="Rectangle 7">
            <a:extLst>
              <a:ext uri="{FF2B5EF4-FFF2-40B4-BE49-F238E27FC236}">
                <a16:creationId xmlns:a16="http://schemas.microsoft.com/office/drawing/2014/main" id="{9A4BD476-6E9B-4528-A18A-9CBFB4C3783E}"/>
              </a:ext>
            </a:extLst>
          </p:cNvPr>
          <p:cNvSpPr/>
          <p:nvPr/>
        </p:nvSpPr>
        <p:spPr>
          <a:xfrm>
            <a:off x="418564" y="3184316"/>
            <a:ext cx="4359498" cy="310057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u="sng" dirty="0"/>
              <a:t>NMAP</a:t>
            </a:r>
          </a:p>
          <a:p>
            <a:pPr algn="ctr"/>
            <a:r>
              <a:rPr lang="en-GB" sz="2800" dirty="0"/>
              <a:t>A powerful and versatile port scanner trusted by experts worldwide</a:t>
            </a:r>
            <a:r>
              <a:rPr lang="en-GB" dirty="0"/>
              <a:t>.</a:t>
            </a:r>
          </a:p>
        </p:txBody>
      </p:sp>
      <p:sp>
        <p:nvSpPr>
          <p:cNvPr id="9" name="Rectangle 8">
            <a:extLst>
              <a:ext uri="{FF2B5EF4-FFF2-40B4-BE49-F238E27FC236}">
                <a16:creationId xmlns:a16="http://schemas.microsoft.com/office/drawing/2014/main" id="{55A1F2F9-DCDD-41F3-A325-EC9482CF5565}"/>
              </a:ext>
            </a:extLst>
          </p:cNvPr>
          <p:cNvSpPr/>
          <p:nvPr/>
        </p:nvSpPr>
        <p:spPr>
          <a:xfrm>
            <a:off x="5264239" y="3184315"/>
            <a:ext cx="3815368" cy="31005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u="sng" dirty="0"/>
              <a:t>Angry IP Scanner</a:t>
            </a:r>
          </a:p>
          <a:p>
            <a:pPr algn="ctr"/>
            <a:r>
              <a:rPr lang="en-GB" sz="2800" dirty="0"/>
              <a:t>A cross-platform network scanner that quickly and efficiently uncovers open ports.</a:t>
            </a:r>
          </a:p>
          <a:p>
            <a:pPr algn="ctr"/>
            <a:r>
              <a:rPr lang="en-GB" dirty="0"/>
              <a:t>.</a:t>
            </a:r>
          </a:p>
        </p:txBody>
      </p:sp>
      <p:sp>
        <p:nvSpPr>
          <p:cNvPr id="10" name="Rectangle 9">
            <a:extLst>
              <a:ext uri="{FF2B5EF4-FFF2-40B4-BE49-F238E27FC236}">
                <a16:creationId xmlns:a16="http://schemas.microsoft.com/office/drawing/2014/main" id="{4F6A26ED-43EE-4333-A585-3B79050FC600}"/>
              </a:ext>
            </a:extLst>
          </p:cNvPr>
          <p:cNvSpPr/>
          <p:nvPr/>
        </p:nvSpPr>
        <p:spPr>
          <a:xfrm>
            <a:off x="9520705" y="3184316"/>
            <a:ext cx="3815368" cy="31005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u="sng" dirty="0" err="1"/>
              <a:t>Unicornscan</a:t>
            </a:r>
            <a:endParaRPr lang="en-GB" sz="2800" u="sng" dirty="0"/>
          </a:p>
          <a:p>
            <a:pPr algn="ctr"/>
            <a:r>
              <a:rPr lang="en-GB" sz="2800" dirty="0"/>
              <a:t>An accurate and flexible scanner capable of scanning large networks.</a:t>
            </a:r>
          </a:p>
        </p:txBody>
      </p:sp>
    </p:spTree>
    <p:extLst>
      <p:ext uri="{BB962C8B-B14F-4D97-AF65-F5344CB8AC3E}">
        <p14:creationId xmlns:p14="http://schemas.microsoft.com/office/powerpoint/2010/main" val="38353017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0B0C23">
              <a:alpha val="75000"/>
            </a:srgbClr>
          </a:solidFill>
          <a:ln w="13811">
            <a:solidFill>
              <a:srgbClr val="FFFFFF">
                <a:alpha val="16000"/>
              </a:srgbClr>
            </a:solidFill>
            <a:prstDash val="solid"/>
          </a:ln>
        </p:spPr>
        <p:txBody>
          <a:bodyPr/>
          <a:lstStyle/>
          <a:p>
            <a:endParaRPr lang="en-GB" dirty="0"/>
          </a:p>
        </p:txBody>
      </p:sp>
      <p:pic>
        <p:nvPicPr>
          <p:cNvPr id="4" name="Image 1" descr="preencoded.png"/>
          <p:cNvPicPr>
            <a:picLocks noChangeAspect="1"/>
          </p:cNvPicPr>
          <p:nvPr/>
        </p:nvPicPr>
        <p:blipFill>
          <a:blip r:embed="rId4"/>
          <a:stretch>
            <a:fillRect/>
          </a:stretch>
        </p:blipFill>
        <p:spPr>
          <a:xfrm>
            <a:off x="9144000" y="0"/>
            <a:ext cx="5486400" cy="8229600"/>
          </a:xfrm>
          <a:prstGeom prst="rect">
            <a:avLst/>
          </a:prstGeom>
        </p:spPr>
      </p:pic>
      <p:sp>
        <p:nvSpPr>
          <p:cNvPr id="5" name="Text 1"/>
          <p:cNvSpPr/>
          <p:nvPr/>
        </p:nvSpPr>
        <p:spPr>
          <a:xfrm>
            <a:off x="860921" y="1470458"/>
            <a:ext cx="7422159" cy="2522656"/>
          </a:xfrm>
          <a:prstGeom prst="rect">
            <a:avLst/>
          </a:prstGeom>
          <a:noFill/>
          <a:ln/>
        </p:spPr>
        <p:txBody>
          <a:bodyPr wrap="square"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400" dirty="0">
                <a:solidFill>
                  <a:srgbClr val="C6BFEE"/>
                </a:solidFill>
                <a:latin typeface="Prompt" pitchFamily="34" charset="0"/>
                <a:cs typeface="Prompt" pitchFamily="34" charset="-120"/>
              </a:rPr>
              <a:t>In this</a:t>
            </a:r>
            <a:r>
              <a:rPr kumimoji="0" lang="en-GB" sz="1050" b="1" i="1" u="sng" strike="noStrike" kern="1200" cap="none" spc="0" normalizeH="0" baseline="0" noProof="0" dirty="0">
                <a:ln>
                  <a:noFill/>
                </a:ln>
                <a:solidFill>
                  <a:srgbClr val="3F3F3F"/>
                </a:solidFill>
                <a:effectLst/>
                <a:uLnTx/>
                <a:uFillTx/>
                <a:latin typeface="Calibri Light"/>
                <a:ea typeface="+mn-ea"/>
                <a:cs typeface="+mn-cs"/>
              </a:rPr>
              <a:t> </a:t>
            </a:r>
            <a:r>
              <a:rPr lang="en-GB" sz="2400" dirty="0">
                <a:solidFill>
                  <a:srgbClr val="C6BFEE"/>
                </a:solidFill>
                <a:latin typeface="Prompt" pitchFamily="34" charset="0"/>
                <a:cs typeface="Prompt" pitchFamily="34" charset="-120"/>
              </a:rPr>
              <a:t>unit, you will: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2400" dirty="0">
              <a:solidFill>
                <a:srgbClr val="C6BFEE"/>
              </a:solidFill>
              <a:latin typeface="Prompt" pitchFamily="34" charset="0"/>
              <a:cs typeface="Prompt" pitchFamily="34" charset="-12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2400" dirty="0">
                <a:solidFill>
                  <a:srgbClr val="C6BFEE"/>
                </a:solidFill>
                <a:latin typeface="Prompt" pitchFamily="34" charset="0"/>
                <a:cs typeface="Prompt" pitchFamily="34" charset="-120"/>
              </a:rPr>
              <a:t>A: understand the common security threats and vulnerabilities that affect computers and technology systems and common security protection measures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2400" dirty="0">
              <a:solidFill>
                <a:srgbClr val="C6BFEE"/>
              </a:solidFill>
              <a:latin typeface="Prompt" pitchFamily="34" charset="0"/>
              <a:cs typeface="Prompt" pitchFamily="34" charset="-12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2400" dirty="0">
                <a:solidFill>
                  <a:srgbClr val="FF0000"/>
                </a:solidFill>
                <a:latin typeface="Prompt" pitchFamily="34" charset="0"/>
                <a:cs typeface="Prompt" pitchFamily="34" charset="-120"/>
              </a:rPr>
              <a:t>B: plan security measures to protect a technology system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2400" dirty="0">
              <a:solidFill>
                <a:srgbClr val="C6BFEE"/>
              </a:solidFill>
              <a:latin typeface="Prompt" pitchFamily="34" charset="0"/>
              <a:cs typeface="Prompt" pitchFamily="34" charset="-12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2400" dirty="0">
                <a:solidFill>
                  <a:srgbClr val="C6BFEE"/>
                </a:solidFill>
                <a:latin typeface="Prompt" pitchFamily="34" charset="0"/>
                <a:cs typeface="Prompt" pitchFamily="34" charset="-120"/>
              </a:rPr>
              <a:t>C: implement security measures to protect a technology system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2400" dirty="0">
              <a:solidFill>
                <a:srgbClr val="C6BFEE"/>
              </a:solidFill>
              <a:latin typeface="Prompt" pitchFamily="34" charset="0"/>
              <a:cs typeface="Prompt" pitchFamily="34" charset="-12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2400" dirty="0">
                <a:solidFill>
                  <a:srgbClr val="C6BFEE"/>
                </a:solidFill>
                <a:latin typeface="Prompt" pitchFamily="34" charset="0"/>
                <a:cs typeface="Prompt" pitchFamily="34" charset="-120"/>
              </a:rPr>
              <a:t>D: review the finished security measures taken to protect a technology system</a:t>
            </a:r>
          </a:p>
          <a:p>
            <a:pPr marL="0" indent="0">
              <a:lnSpc>
                <a:spcPts val="6561"/>
              </a:lnSpc>
              <a:buNone/>
            </a:pPr>
            <a:endParaRPr lang="en-GB" sz="2000" dirty="0">
              <a:solidFill>
                <a:srgbClr val="C6BFEE"/>
              </a:solidFill>
              <a:latin typeface="Prompt" pitchFamily="34" charset="0"/>
              <a:ea typeface="Prompt" pitchFamily="34" charset="-122"/>
              <a:cs typeface="Prompt" pitchFamily="34" charset="-120"/>
            </a:endParaRPr>
          </a:p>
          <a:p>
            <a:pPr marL="0" indent="0">
              <a:lnSpc>
                <a:spcPts val="6561"/>
              </a:lnSpc>
              <a:buNone/>
            </a:pPr>
            <a:endParaRPr lang="en-US" sz="5249" dirty="0"/>
          </a:p>
        </p:txBody>
      </p:sp>
      <p:sp>
        <p:nvSpPr>
          <p:cNvPr id="10" name="Title 1">
            <a:extLst>
              <a:ext uri="{FF2B5EF4-FFF2-40B4-BE49-F238E27FC236}">
                <a16:creationId xmlns:a16="http://schemas.microsoft.com/office/drawing/2014/main" id="{664B1248-C3C4-4D19-B15F-84896F55162B}"/>
              </a:ext>
            </a:extLst>
          </p:cNvPr>
          <p:cNvSpPr txBox="1">
            <a:spLocks/>
          </p:cNvSpPr>
          <p:nvPr/>
        </p:nvSpPr>
        <p:spPr>
          <a:xfrm>
            <a:off x="838199" y="5037721"/>
            <a:ext cx="9575801" cy="891250"/>
          </a:xfrm>
          <a:prstGeom prst="rect">
            <a:avLst/>
          </a:prstGeom>
        </p:spPr>
        <p:txBody>
          <a:bodyPr anchor="t">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US" dirty="0"/>
          </a:p>
        </p:txBody>
      </p:sp>
      <p:sp>
        <p:nvSpPr>
          <p:cNvPr id="8" name="TextBox 7">
            <a:extLst>
              <a:ext uri="{FF2B5EF4-FFF2-40B4-BE49-F238E27FC236}">
                <a16:creationId xmlns:a16="http://schemas.microsoft.com/office/drawing/2014/main" id="{1F1D284F-8718-43BC-9690-393427B38996}"/>
              </a:ext>
            </a:extLst>
          </p:cNvPr>
          <p:cNvSpPr txBox="1"/>
          <p:nvPr/>
        </p:nvSpPr>
        <p:spPr>
          <a:xfrm>
            <a:off x="9861997" y="3453589"/>
            <a:ext cx="3350420" cy="707886"/>
          </a:xfrm>
          <a:prstGeom prst="rect">
            <a:avLst/>
          </a:prstGeom>
          <a:noFill/>
        </p:spPr>
        <p:txBody>
          <a:bodyPr wrap="square">
            <a:spAutoFit/>
          </a:bodyPr>
          <a:lstStyle/>
          <a:p>
            <a:r>
              <a:rPr kumimoji="0" lang="en-US" sz="4000" b="1" i="0" u="none" strike="noStrike" kern="1200" cap="none" spc="-150" normalizeH="0" baseline="0" noProof="0" dirty="0">
                <a:ln>
                  <a:noFill/>
                </a:ln>
                <a:solidFill>
                  <a:srgbClr val="FF0000"/>
                </a:solidFill>
                <a:effectLst/>
                <a:uLnTx/>
                <a:uFillTx/>
                <a:latin typeface="Corbel"/>
                <a:ea typeface="+mj-ea"/>
                <a:cs typeface="Gill Sans" panose="020B0502020104020203" pitchFamily="34" charset="-79"/>
              </a:rPr>
              <a:t>Learning Aim B </a:t>
            </a:r>
            <a:endParaRPr lang="en-GB" dirty="0">
              <a:solidFill>
                <a:srgbClr val="FF0000"/>
              </a:solidFill>
            </a:endParaRPr>
          </a:p>
        </p:txBody>
      </p:sp>
    </p:spTree>
    <p:extLst>
      <p:ext uri="{BB962C8B-B14F-4D97-AF65-F5344CB8AC3E}">
        <p14:creationId xmlns:p14="http://schemas.microsoft.com/office/powerpoint/2010/main" val="77261737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14630400" cy="8229600"/>
          </a:xfrm>
          <a:prstGeom prst="rect">
            <a:avLst/>
          </a:prstGeom>
        </p:spPr>
      </p:pic>
      <p:sp>
        <p:nvSpPr>
          <p:cNvPr id="3" name="Shape 0"/>
          <p:cNvSpPr/>
          <p:nvPr/>
        </p:nvSpPr>
        <p:spPr>
          <a:xfrm>
            <a:off x="0" y="0"/>
            <a:ext cx="14630400" cy="8806696"/>
          </a:xfrm>
          <a:prstGeom prst="rect">
            <a:avLst/>
          </a:prstGeom>
          <a:solidFill>
            <a:srgbClr val="0B0C23">
              <a:alpha val="75000"/>
            </a:srgbClr>
          </a:solidFill>
          <a:ln w="9644">
            <a:solidFill>
              <a:srgbClr val="FFFFFF">
                <a:alpha val="16000"/>
              </a:srgbClr>
            </a:solidFill>
            <a:prstDash val="solid"/>
          </a:ln>
        </p:spPr>
      </p:sp>
      <p:sp>
        <p:nvSpPr>
          <p:cNvPr id="4" name="Text 1"/>
          <p:cNvSpPr/>
          <p:nvPr/>
        </p:nvSpPr>
        <p:spPr>
          <a:xfrm>
            <a:off x="2602020" y="362299"/>
            <a:ext cx="4275298" cy="486013"/>
          </a:xfrm>
          <a:prstGeom prst="rect">
            <a:avLst/>
          </a:prstGeom>
          <a:noFill/>
          <a:ln/>
        </p:spPr>
        <p:txBody>
          <a:bodyPr wrap="none" rtlCol="0" anchor="t"/>
          <a:lstStyle/>
          <a:p>
            <a:pPr marL="0" indent="0">
              <a:lnSpc>
                <a:spcPts val="3827"/>
              </a:lnSpc>
              <a:buNone/>
            </a:pPr>
            <a:r>
              <a:rPr lang="en-GB" sz="3062" dirty="0">
                <a:solidFill>
                  <a:schemeClr val="bg1"/>
                </a:solidFill>
              </a:rPr>
              <a:t>Assessing Computer and Technology System Vulnerabilities</a:t>
            </a:r>
            <a:endParaRPr lang="en-US" sz="3062" dirty="0">
              <a:solidFill>
                <a:schemeClr val="bg1"/>
              </a:solidFill>
            </a:endParaRPr>
          </a:p>
        </p:txBody>
      </p:sp>
      <p:sp>
        <p:nvSpPr>
          <p:cNvPr id="6" name="TextBox 5">
            <a:extLst>
              <a:ext uri="{FF2B5EF4-FFF2-40B4-BE49-F238E27FC236}">
                <a16:creationId xmlns:a16="http://schemas.microsoft.com/office/drawing/2014/main" id="{85F6A0BC-5D20-4C2E-871E-04C2D9FFA0FC}"/>
              </a:ext>
            </a:extLst>
          </p:cNvPr>
          <p:cNvSpPr txBox="1"/>
          <p:nvPr/>
        </p:nvSpPr>
        <p:spPr>
          <a:xfrm>
            <a:off x="418563" y="1562705"/>
            <a:ext cx="12917510" cy="646331"/>
          </a:xfrm>
          <a:prstGeom prst="rect">
            <a:avLst/>
          </a:prstGeom>
          <a:noFill/>
        </p:spPr>
        <p:txBody>
          <a:bodyPr wrap="square" rtlCol="0">
            <a:spAutoFit/>
          </a:bodyPr>
          <a:lstStyle/>
          <a:p>
            <a:r>
              <a:rPr lang="en-GB" dirty="0">
                <a:solidFill>
                  <a:schemeClr val="bg1"/>
                </a:solidFill>
              </a:rPr>
              <a:t>Learn about the tools and techniques used to assess vulnerabilities in computer and technology systems, including port scanners, checkers, and website vulnerability scanners..</a:t>
            </a:r>
          </a:p>
        </p:txBody>
      </p:sp>
      <p:sp>
        <p:nvSpPr>
          <p:cNvPr id="7" name="TextBox 6">
            <a:extLst>
              <a:ext uri="{FF2B5EF4-FFF2-40B4-BE49-F238E27FC236}">
                <a16:creationId xmlns:a16="http://schemas.microsoft.com/office/drawing/2014/main" id="{FA6E0980-6311-4735-B565-8C4BEBD78A86}"/>
              </a:ext>
            </a:extLst>
          </p:cNvPr>
          <p:cNvSpPr txBox="1"/>
          <p:nvPr/>
        </p:nvSpPr>
        <p:spPr>
          <a:xfrm>
            <a:off x="418563" y="2305450"/>
            <a:ext cx="13123571" cy="646331"/>
          </a:xfrm>
          <a:prstGeom prst="rect">
            <a:avLst/>
          </a:prstGeom>
          <a:noFill/>
        </p:spPr>
        <p:txBody>
          <a:bodyPr wrap="square" rtlCol="0">
            <a:spAutoFit/>
          </a:bodyPr>
          <a:lstStyle/>
          <a:p>
            <a:r>
              <a:rPr lang="en-GB" sz="3600" b="1" dirty="0">
                <a:solidFill>
                  <a:schemeClr val="bg1"/>
                </a:solidFill>
              </a:rPr>
              <a:t>Checkers</a:t>
            </a:r>
            <a:endParaRPr lang="en-GB" sz="3600" dirty="0">
              <a:solidFill>
                <a:schemeClr val="bg1"/>
              </a:solidFill>
            </a:endParaRPr>
          </a:p>
        </p:txBody>
      </p:sp>
      <p:sp>
        <p:nvSpPr>
          <p:cNvPr id="8" name="Rectangle 7">
            <a:extLst>
              <a:ext uri="{FF2B5EF4-FFF2-40B4-BE49-F238E27FC236}">
                <a16:creationId xmlns:a16="http://schemas.microsoft.com/office/drawing/2014/main" id="{9A4BD476-6E9B-4528-A18A-9CBFB4C3783E}"/>
              </a:ext>
            </a:extLst>
          </p:cNvPr>
          <p:cNvSpPr/>
          <p:nvPr/>
        </p:nvSpPr>
        <p:spPr>
          <a:xfrm>
            <a:off x="1951149" y="3184316"/>
            <a:ext cx="4359498" cy="310057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u="sng" dirty="0"/>
              <a:t>Windows Registry Checker Tool</a:t>
            </a:r>
          </a:p>
          <a:p>
            <a:pPr algn="ctr"/>
            <a:r>
              <a:rPr lang="en-GB" sz="2800" dirty="0"/>
              <a:t>Detect and fix registry issues to maintain a stable and secure system.</a:t>
            </a:r>
            <a:r>
              <a:rPr lang="en-GB" dirty="0"/>
              <a:t>.</a:t>
            </a:r>
          </a:p>
        </p:txBody>
      </p:sp>
      <p:sp>
        <p:nvSpPr>
          <p:cNvPr id="10" name="Rectangle 9">
            <a:extLst>
              <a:ext uri="{FF2B5EF4-FFF2-40B4-BE49-F238E27FC236}">
                <a16:creationId xmlns:a16="http://schemas.microsoft.com/office/drawing/2014/main" id="{4F6A26ED-43EE-4333-A585-3B79050FC600}"/>
              </a:ext>
            </a:extLst>
          </p:cNvPr>
          <p:cNvSpPr/>
          <p:nvPr/>
        </p:nvSpPr>
        <p:spPr>
          <a:xfrm>
            <a:off x="7315200" y="3184314"/>
            <a:ext cx="4359498" cy="310057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u="sng" dirty="0" err="1"/>
              <a:t>CCleaner</a:t>
            </a:r>
            <a:endParaRPr lang="en-GB" sz="2800" u="sng" dirty="0"/>
          </a:p>
          <a:p>
            <a:pPr algn="ctr"/>
            <a:r>
              <a:rPr lang="en-GB" sz="2800" dirty="0"/>
              <a:t>A comprehensive tool to clean temporary files, improve privacy, and </a:t>
            </a:r>
            <a:r>
              <a:rPr lang="en-GB" sz="2800" dirty="0" err="1"/>
              <a:t>optimizse</a:t>
            </a:r>
            <a:r>
              <a:rPr lang="en-GB" sz="2800" dirty="0"/>
              <a:t> system performance.</a:t>
            </a:r>
          </a:p>
        </p:txBody>
      </p:sp>
    </p:spTree>
    <p:extLst>
      <p:ext uri="{BB962C8B-B14F-4D97-AF65-F5344CB8AC3E}">
        <p14:creationId xmlns:p14="http://schemas.microsoft.com/office/powerpoint/2010/main" val="162206663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14630400" cy="8229600"/>
          </a:xfrm>
          <a:prstGeom prst="rect">
            <a:avLst/>
          </a:prstGeom>
        </p:spPr>
      </p:pic>
      <p:sp>
        <p:nvSpPr>
          <p:cNvPr id="3" name="Shape 0"/>
          <p:cNvSpPr/>
          <p:nvPr/>
        </p:nvSpPr>
        <p:spPr>
          <a:xfrm>
            <a:off x="0" y="0"/>
            <a:ext cx="14630400" cy="8806696"/>
          </a:xfrm>
          <a:prstGeom prst="rect">
            <a:avLst/>
          </a:prstGeom>
          <a:solidFill>
            <a:srgbClr val="0B0C23">
              <a:alpha val="75000"/>
            </a:srgbClr>
          </a:solidFill>
          <a:ln w="9644">
            <a:solidFill>
              <a:srgbClr val="FFFFFF">
                <a:alpha val="16000"/>
              </a:srgbClr>
            </a:solidFill>
            <a:prstDash val="solid"/>
          </a:ln>
        </p:spPr>
      </p:sp>
      <p:sp>
        <p:nvSpPr>
          <p:cNvPr id="4" name="Text 1"/>
          <p:cNvSpPr/>
          <p:nvPr/>
        </p:nvSpPr>
        <p:spPr>
          <a:xfrm>
            <a:off x="2602020" y="362299"/>
            <a:ext cx="4275298" cy="486013"/>
          </a:xfrm>
          <a:prstGeom prst="rect">
            <a:avLst/>
          </a:prstGeom>
          <a:noFill/>
          <a:ln/>
        </p:spPr>
        <p:txBody>
          <a:bodyPr wrap="none" rtlCol="0" anchor="t"/>
          <a:lstStyle/>
          <a:p>
            <a:pPr marL="0" indent="0">
              <a:lnSpc>
                <a:spcPts val="3827"/>
              </a:lnSpc>
              <a:buNone/>
            </a:pPr>
            <a:r>
              <a:rPr lang="en-GB" sz="3062" dirty="0">
                <a:solidFill>
                  <a:schemeClr val="bg1"/>
                </a:solidFill>
              </a:rPr>
              <a:t>Assessing Computer and Technology System Vulnerabilities</a:t>
            </a:r>
            <a:endParaRPr lang="en-US" sz="3062" dirty="0">
              <a:solidFill>
                <a:schemeClr val="bg1"/>
              </a:solidFill>
            </a:endParaRPr>
          </a:p>
        </p:txBody>
      </p:sp>
      <p:sp>
        <p:nvSpPr>
          <p:cNvPr id="6" name="TextBox 5">
            <a:extLst>
              <a:ext uri="{FF2B5EF4-FFF2-40B4-BE49-F238E27FC236}">
                <a16:creationId xmlns:a16="http://schemas.microsoft.com/office/drawing/2014/main" id="{85F6A0BC-5D20-4C2E-871E-04C2D9FFA0FC}"/>
              </a:ext>
            </a:extLst>
          </p:cNvPr>
          <p:cNvSpPr txBox="1"/>
          <p:nvPr/>
        </p:nvSpPr>
        <p:spPr>
          <a:xfrm>
            <a:off x="418563" y="1562705"/>
            <a:ext cx="12917510" cy="646331"/>
          </a:xfrm>
          <a:prstGeom prst="rect">
            <a:avLst/>
          </a:prstGeom>
          <a:noFill/>
        </p:spPr>
        <p:txBody>
          <a:bodyPr wrap="square" rtlCol="0">
            <a:spAutoFit/>
          </a:bodyPr>
          <a:lstStyle/>
          <a:p>
            <a:r>
              <a:rPr lang="en-GB" dirty="0">
                <a:solidFill>
                  <a:schemeClr val="bg1"/>
                </a:solidFill>
              </a:rPr>
              <a:t>Learn about the tools and techniques used to assess vulnerabilities in computer and technology systems, including port scanners, checkers, and website vulnerability scanners..</a:t>
            </a:r>
          </a:p>
        </p:txBody>
      </p:sp>
      <p:sp>
        <p:nvSpPr>
          <p:cNvPr id="7" name="TextBox 6">
            <a:extLst>
              <a:ext uri="{FF2B5EF4-FFF2-40B4-BE49-F238E27FC236}">
                <a16:creationId xmlns:a16="http://schemas.microsoft.com/office/drawing/2014/main" id="{FA6E0980-6311-4735-B565-8C4BEBD78A86}"/>
              </a:ext>
            </a:extLst>
          </p:cNvPr>
          <p:cNvSpPr txBox="1"/>
          <p:nvPr/>
        </p:nvSpPr>
        <p:spPr>
          <a:xfrm>
            <a:off x="418563" y="2305450"/>
            <a:ext cx="13123571" cy="646331"/>
          </a:xfrm>
          <a:prstGeom prst="rect">
            <a:avLst/>
          </a:prstGeom>
          <a:noFill/>
        </p:spPr>
        <p:txBody>
          <a:bodyPr wrap="square" rtlCol="0">
            <a:spAutoFit/>
          </a:bodyPr>
          <a:lstStyle/>
          <a:p>
            <a:r>
              <a:rPr lang="en-GB" sz="3600" b="1" dirty="0">
                <a:solidFill>
                  <a:schemeClr val="bg1"/>
                </a:solidFill>
              </a:rPr>
              <a:t>Website Vulnerability Scanners</a:t>
            </a:r>
            <a:endParaRPr lang="en-GB" sz="3600" dirty="0">
              <a:solidFill>
                <a:schemeClr val="bg1"/>
              </a:solidFill>
            </a:endParaRPr>
          </a:p>
        </p:txBody>
      </p:sp>
      <p:sp>
        <p:nvSpPr>
          <p:cNvPr id="8" name="Rectangle 7">
            <a:extLst>
              <a:ext uri="{FF2B5EF4-FFF2-40B4-BE49-F238E27FC236}">
                <a16:creationId xmlns:a16="http://schemas.microsoft.com/office/drawing/2014/main" id="{9A4BD476-6E9B-4528-A18A-9CBFB4C3783E}"/>
              </a:ext>
            </a:extLst>
          </p:cNvPr>
          <p:cNvSpPr/>
          <p:nvPr/>
        </p:nvSpPr>
        <p:spPr>
          <a:xfrm>
            <a:off x="1951149" y="3184316"/>
            <a:ext cx="4359498" cy="310057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u="sng" dirty="0"/>
              <a:t>Spoiler Alert</a:t>
            </a:r>
          </a:p>
          <a:p>
            <a:pPr algn="ctr"/>
            <a:r>
              <a:rPr lang="en-GB" sz="2800" dirty="0"/>
              <a:t>A sophisticated tool that efficiently scans websites for vulnerabilities, ensuring robust security.</a:t>
            </a:r>
            <a:endParaRPr lang="en-GB" dirty="0"/>
          </a:p>
        </p:txBody>
      </p:sp>
      <p:sp>
        <p:nvSpPr>
          <p:cNvPr id="10" name="Rectangle 9">
            <a:extLst>
              <a:ext uri="{FF2B5EF4-FFF2-40B4-BE49-F238E27FC236}">
                <a16:creationId xmlns:a16="http://schemas.microsoft.com/office/drawing/2014/main" id="{4F6A26ED-43EE-4333-A585-3B79050FC600}"/>
              </a:ext>
            </a:extLst>
          </p:cNvPr>
          <p:cNvSpPr/>
          <p:nvPr/>
        </p:nvSpPr>
        <p:spPr>
          <a:xfrm>
            <a:off x="7315200" y="3184314"/>
            <a:ext cx="4359498" cy="310057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u="sng" dirty="0"/>
              <a:t>Wireshark</a:t>
            </a:r>
          </a:p>
          <a:p>
            <a:pPr algn="ctr"/>
            <a:r>
              <a:rPr lang="en-GB" sz="2800" dirty="0"/>
              <a:t>An open-source network protocol analyser providing deep insights into website security</a:t>
            </a:r>
          </a:p>
        </p:txBody>
      </p:sp>
    </p:spTree>
    <p:extLst>
      <p:ext uri="{BB962C8B-B14F-4D97-AF65-F5344CB8AC3E}">
        <p14:creationId xmlns:p14="http://schemas.microsoft.com/office/powerpoint/2010/main" val="226910354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14630400" cy="8229600"/>
          </a:xfrm>
          <a:prstGeom prst="rect">
            <a:avLst/>
          </a:prstGeom>
        </p:spPr>
      </p:pic>
      <p:sp>
        <p:nvSpPr>
          <p:cNvPr id="3" name="Shape 0"/>
          <p:cNvSpPr/>
          <p:nvPr/>
        </p:nvSpPr>
        <p:spPr>
          <a:xfrm>
            <a:off x="0" y="-508340"/>
            <a:ext cx="14630400" cy="8806696"/>
          </a:xfrm>
          <a:prstGeom prst="rect">
            <a:avLst/>
          </a:prstGeom>
          <a:solidFill>
            <a:srgbClr val="0B0C23">
              <a:alpha val="75000"/>
            </a:srgbClr>
          </a:solidFill>
          <a:ln w="9644">
            <a:solidFill>
              <a:srgbClr val="FFFFFF">
                <a:alpha val="16000"/>
              </a:srgbClr>
            </a:solidFill>
            <a:prstDash val="solid"/>
          </a:ln>
        </p:spPr>
      </p:sp>
      <p:sp>
        <p:nvSpPr>
          <p:cNvPr id="4" name="Text 1"/>
          <p:cNvSpPr/>
          <p:nvPr/>
        </p:nvSpPr>
        <p:spPr>
          <a:xfrm>
            <a:off x="2602020" y="362299"/>
            <a:ext cx="4275298" cy="486013"/>
          </a:xfrm>
          <a:prstGeom prst="rect">
            <a:avLst/>
          </a:prstGeom>
          <a:noFill/>
          <a:ln/>
        </p:spPr>
        <p:txBody>
          <a:bodyPr wrap="none" rtlCol="0" anchor="t"/>
          <a:lstStyle/>
          <a:p>
            <a:pPr marL="0" indent="0">
              <a:lnSpc>
                <a:spcPts val="3827"/>
              </a:lnSpc>
              <a:buNone/>
            </a:pPr>
            <a:r>
              <a:rPr lang="en-GB" sz="3062" dirty="0">
                <a:solidFill>
                  <a:schemeClr val="bg1"/>
                </a:solidFill>
              </a:rPr>
              <a:t>Assessing Computer and Technology System Vulnerabilities</a:t>
            </a:r>
            <a:endParaRPr lang="en-US" sz="3062" dirty="0">
              <a:solidFill>
                <a:schemeClr val="bg1"/>
              </a:solidFill>
            </a:endParaRPr>
          </a:p>
        </p:txBody>
      </p:sp>
      <p:sp>
        <p:nvSpPr>
          <p:cNvPr id="6" name="TextBox 5">
            <a:extLst>
              <a:ext uri="{FF2B5EF4-FFF2-40B4-BE49-F238E27FC236}">
                <a16:creationId xmlns:a16="http://schemas.microsoft.com/office/drawing/2014/main" id="{85F6A0BC-5D20-4C2E-871E-04C2D9FFA0FC}"/>
              </a:ext>
            </a:extLst>
          </p:cNvPr>
          <p:cNvSpPr txBox="1"/>
          <p:nvPr/>
        </p:nvSpPr>
        <p:spPr>
          <a:xfrm>
            <a:off x="315532" y="1093014"/>
            <a:ext cx="12917510" cy="646331"/>
          </a:xfrm>
          <a:prstGeom prst="rect">
            <a:avLst/>
          </a:prstGeom>
          <a:noFill/>
        </p:spPr>
        <p:txBody>
          <a:bodyPr wrap="square" rtlCol="0">
            <a:spAutoFit/>
          </a:bodyPr>
          <a:lstStyle/>
          <a:p>
            <a:r>
              <a:rPr lang="en-GB" dirty="0">
                <a:solidFill>
                  <a:schemeClr val="bg1"/>
                </a:solidFill>
              </a:rPr>
              <a:t>Learn about the tools and techniques used to assess vulnerabilities in computer and technology systems, including port scanners, checkers, and website vulnerability scanners..</a:t>
            </a:r>
          </a:p>
        </p:txBody>
      </p:sp>
      <p:sp>
        <p:nvSpPr>
          <p:cNvPr id="8" name="Rectangle 7">
            <a:extLst>
              <a:ext uri="{FF2B5EF4-FFF2-40B4-BE49-F238E27FC236}">
                <a16:creationId xmlns:a16="http://schemas.microsoft.com/office/drawing/2014/main" id="{9A4BD476-6E9B-4528-A18A-9CBFB4C3783E}"/>
              </a:ext>
            </a:extLst>
          </p:cNvPr>
          <p:cNvSpPr/>
          <p:nvPr/>
        </p:nvSpPr>
        <p:spPr>
          <a:xfrm>
            <a:off x="109714" y="2277968"/>
            <a:ext cx="3522128" cy="454485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u="sng" dirty="0"/>
              <a:t>OpenVAS (Open Vulnerability Assessment System</a:t>
            </a:r>
          </a:p>
          <a:p>
            <a:pPr algn="ctr"/>
            <a:endParaRPr lang="en-GB" sz="2400" u="sng" dirty="0"/>
          </a:p>
          <a:p>
            <a:pPr marL="285750" indent="-285750">
              <a:buFont typeface="Arial" panose="020B0604020202020204" pitchFamily="34" charset="0"/>
              <a:buChar char="•"/>
            </a:pPr>
            <a:r>
              <a:rPr lang="en-GB" dirty="0"/>
              <a:t>Open-source vulnerability scanner</a:t>
            </a:r>
          </a:p>
          <a:p>
            <a:pPr marL="285750" indent="-285750">
              <a:buFont typeface="Arial" panose="020B0604020202020204" pitchFamily="34" charset="0"/>
              <a:buChar char="•"/>
            </a:pPr>
            <a:r>
              <a:rPr lang="en-GB" dirty="0"/>
              <a:t>Identifies security issues in a variety of systems and applications.</a:t>
            </a:r>
          </a:p>
          <a:p>
            <a:pPr marL="285750" indent="-285750">
              <a:buFont typeface="Arial" panose="020B0604020202020204" pitchFamily="34" charset="0"/>
              <a:buChar char="•"/>
            </a:pPr>
            <a:r>
              <a:rPr lang="en-GB" dirty="0"/>
              <a:t>Provides a framework for vulnerability management.</a:t>
            </a:r>
          </a:p>
        </p:txBody>
      </p:sp>
      <p:sp>
        <p:nvSpPr>
          <p:cNvPr id="10" name="Rectangle 9">
            <a:extLst>
              <a:ext uri="{FF2B5EF4-FFF2-40B4-BE49-F238E27FC236}">
                <a16:creationId xmlns:a16="http://schemas.microsoft.com/office/drawing/2014/main" id="{4F6A26ED-43EE-4333-A585-3B79050FC600}"/>
              </a:ext>
            </a:extLst>
          </p:cNvPr>
          <p:cNvSpPr/>
          <p:nvPr/>
        </p:nvSpPr>
        <p:spPr>
          <a:xfrm>
            <a:off x="3741556" y="2286561"/>
            <a:ext cx="3573644" cy="453625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u="sng" dirty="0" err="1"/>
              <a:t>QualysGuard</a:t>
            </a:r>
            <a:r>
              <a:rPr lang="en-GB" sz="2400" u="sng" dirty="0"/>
              <a:t>:</a:t>
            </a:r>
          </a:p>
          <a:p>
            <a:pPr algn="ctr"/>
            <a:endParaRPr lang="en-GB" dirty="0"/>
          </a:p>
          <a:p>
            <a:pPr marL="285750" indent="-285750">
              <a:buFont typeface="Arial" panose="020B0604020202020204" pitchFamily="34" charset="0"/>
              <a:buChar char="•"/>
            </a:pPr>
            <a:r>
              <a:rPr lang="en-GB" dirty="0"/>
              <a:t>Cloud-based vulnerability management and assessment tool.</a:t>
            </a:r>
          </a:p>
          <a:p>
            <a:pPr marL="285750" indent="-285750">
              <a:buFont typeface="Arial" panose="020B0604020202020204" pitchFamily="34" charset="0"/>
              <a:buChar char="•"/>
            </a:pPr>
            <a:r>
              <a:rPr lang="en-GB" dirty="0"/>
              <a:t>Offers continuous monitoring and real-time alerts.</a:t>
            </a:r>
          </a:p>
          <a:p>
            <a:pPr marL="285750" indent="-285750">
              <a:buFont typeface="Arial" panose="020B0604020202020204" pitchFamily="34" charset="0"/>
              <a:buChar char="•"/>
            </a:pPr>
            <a:r>
              <a:rPr lang="en-GB" dirty="0"/>
              <a:t>Provides a centralized dashboard for vulnerability management.</a:t>
            </a:r>
          </a:p>
        </p:txBody>
      </p:sp>
      <p:sp>
        <p:nvSpPr>
          <p:cNvPr id="9" name="Rectangle 8">
            <a:extLst>
              <a:ext uri="{FF2B5EF4-FFF2-40B4-BE49-F238E27FC236}">
                <a16:creationId xmlns:a16="http://schemas.microsoft.com/office/drawing/2014/main" id="{0E6D64D1-E3C5-40D4-A0D9-E6D57D67919A}"/>
              </a:ext>
            </a:extLst>
          </p:cNvPr>
          <p:cNvSpPr/>
          <p:nvPr/>
        </p:nvSpPr>
        <p:spPr>
          <a:xfrm>
            <a:off x="7424913" y="2286561"/>
            <a:ext cx="3264551" cy="453625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u="sng" dirty="0"/>
              <a:t>Nmap (Network Mapper):</a:t>
            </a:r>
          </a:p>
          <a:p>
            <a:pPr algn="ctr"/>
            <a:endParaRPr lang="en-GB" sz="2800" u="sng" dirty="0"/>
          </a:p>
          <a:p>
            <a:pPr marL="285750" indent="-285750">
              <a:buFont typeface="Arial" panose="020B0604020202020204" pitchFamily="34" charset="0"/>
              <a:buChar char="•"/>
            </a:pPr>
            <a:r>
              <a:rPr lang="en-GB" dirty="0"/>
              <a:t>Open-source network scanning tool.</a:t>
            </a:r>
          </a:p>
          <a:p>
            <a:pPr marL="285750" indent="-285750">
              <a:buFont typeface="Arial" panose="020B0604020202020204" pitchFamily="34" charset="0"/>
              <a:buChar char="•"/>
            </a:pPr>
            <a:r>
              <a:rPr lang="en-GB" dirty="0"/>
              <a:t>Used for discovering hosts and services on a computer network, identifying security vulnerabilities.</a:t>
            </a:r>
          </a:p>
          <a:p>
            <a:pPr marL="285750" indent="-285750">
              <a:buFont typeface="Arial" panose="020B0604020202020204" pitchFamily="34" charset="0"/>
              <a:buChar char="•"/>
            </a:pPr>
            <a:r>
              <a:rPr lang="en-GB" dirty="0"/>
              <a:t>Offers a range of scanning techniques and scripts for in-depth analysis.</a:t>
            </a:r>
          </a:p>
        </p:txBody>
      </p:sp>
      <p:sp>
        <p:nvSpPr>
          <p:cNvPr id="11" name="Rectangle 10">
            <a:extLst>
              <a:ext uri="{FF2B5EF4-FFF2-40B4-BE49-F238E27FC236}">
                <a16:creationId xmlns:a16="http://schemas.microsoft.com/office/drawing/2014/main" id="{FF66900D-BF56-45CA-B813-0DF6BDCFFC8B}"/>
              </a:ext>
            </a:extLst>
          </p:cNvPr>
          <p:cNvSpPr/>
          <p:nvPr/>
        </p:nvSpPr>
        <p:spPr>
          <a:xfrm>
            <a:off x="10799177" y="2286561"/>
            <a:ext cx="3721509" cy="453625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u="sng" dirty="0" err="1"/>
              <a:t>Firesheep</a:t>
            </a:r>
            <a:r>
              <a:rPr lang="en-GB" sz="2000" dirty="0"/>
              <a:t>:</a:t>
            </a:r>
          </a:p>
          <a:p>
            <a:pPr algn="ctr"/>
            <a:endParaRPr lang="en-GB" sz="2000" dirty="0"/>
          </a:p>
          <a:p>
            <a:pPr marL="342900" indent="-342900">
              <a:buFont typeface="Arial" panose="020B0604020202020204" pitchFamily="34" charset="0"/>
              <a:buChar char="•"/>
            </a:pPr>
            <a:r>
              <a:rPr lang="en-GB" dirty="0"/>
              <a:t>While </a:t>
            </a:r>
            <a:r>
              <a:rPr lang="en-GB" dirty="0" err="1"/>
              <a:t>Firesheep</a:t>
            </a:r>
            <a:r>
              <a:rPr lang="en-GB" dirty="0"/>
              <a:t> is mentioned here, it's important to note that </a:t>
            </a:r>
            <a:r>
              <a:rPr lang="en-GB" dirty="0" err="1"/>
              <a:t>Firesheep</a:t>
            </a:r>
            <a:r>
              <a:rPr lang="en-GB" dirty="0"/>
              <a:t> is not a vulnerability detection tool but rather a demonstration of a session hijacking technique.</a:t>
            </a:r>
          </a:p>
          <a:p>
            <a:pPr marL="342900" indent="-342900">
              <a:buFont typeface="Arial" panose="020B0604020202020204" pitchFamily="34" charset="0"/>
              <a:buChar char="•"/>
            </a:pPr>
            <a:r>
              <a:rPr lang="en-GB" dirty="0"/>
              <a:t>It highlights the vulnerability of unencrypted Wi-Fi connections and the potential for session hijacking.</a:t>
            </a:r>
            <a:endParaRPr lang="en-GB" sz="1200" dirty="0"/>
          </a:p>
        </p:txBody>
      </p:sp>
    </p:spTree>
    <p:extLst>
      <p:ext uri="{BB962C8B-B14F-4D97-AF65-F5344CB8AC3E}">
        <p14:creationId xmlns:p14="http://schemas.microsoft.com/office/powerpoint/2010/main" val="268747769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14630400" cy="8229600"/>
          </a:xfrm>
          <a:prstGeom prst="rect">
            <a:avLst/>
          </a:prstGeom>
        </p:spPr>
      </p:pic>
      <p:sp>
        <p:nvSpPr>
          <p:cNvPr id="3" name="Shape 0"/>
          <p:cNvSpPr/>
          <p:nvPr/>
        </p:nvSpPr>
        <p:spPr>
          <a:xfrm>
            <a:off x="0" y="0"/>
            <a:ext cx="14630400" cy="8806696"/>
          </a:xfrm>
          <a:prstGeom prst="rect">
            <a:avLst/>
          </a:prstGeom>
          <a:solidFill>
            <a:srgbClr val="0B0C23">
              <a:alpha val="75000"/>
            </a:srgbClr>
          </a:solidFill>
          <a:ln w="9644">
            <a:solidFill>
              <a:srgbClr val="FFFFFF">
                <a:alpha val="16000"/>
              </a:srgbClr>
            </a:solidFill>
            <a:prstDash val="solid"/>
          </a:ln>
        </p:spPr>
      </p:sp>
      <p:sp>
        <p:nvSpPr>
          <p:cNvPr id="4" name="Text 1"/>
          <p:cNvSpPr/>
          <p:nvPr/>
        </p:nvSpPr>
        <p:spPr>
          <a:xfrm>
            <a:off x="4430820" y="321243"/>
            <a:ext cx="4275298" cy="486013"/>
          </a:xfrm>
          <a:prstGeom prst="rect">
            <a:avLst/>
          </a:prstGeom>
          <a:noFill/>
          <a:ln/>
        </p:spPr>
        <p:txBody>
          <a:bodyPr wrap="none" rtlCol="0" anchor="t"/>
          <a:lstStyle/>
          <a:p>
            <a:pPr marL="0" indent="0">
              <a:lnSpc>
                <a:spcPts val="3827"/>
              </a:lnSpc>
              <a:buNone/>
            </a:pPr>
            <a:r>
              <a:rPr lang="en-GB" sz="3062" dirty="0">
                <a:solidFill>
                  <a:schemeClr val="bg1"/>
                </a:solidFill>
              </a:rPr>
              <a:t>Assessing User Vulnerabilities:</a:t>
            </a:r>
            <a:endParaRPr lang="en-US" sz="3062" dirty="0">
              <a:solidFill>
                <a:schemeClr val="bg1"/>
              </a:solidFill>
            </a:endParaRPr>
          </a:p>
        </p:txBody>
      </p:sp>
      <p:sp>
        <p:nvSpPr>
          <p:cNvPr id="6" name="TextBox 5">
            <a:extLst>
              <a:ext uri="{FF2B5EF4-FFF2-40B4-BE49-F238E27FC236}">
                <a16:creationId xmlns:a16="http://schemas.microsoft.com/office/drawing/2014/main" id="{85F6A0BC-5D20-4C2E-871E-04C2D9FFA0FC}"/>
              </a:ext>
            </a:extLst>
          </p:cNvPr>
          <p:cNvSpPr txBox="1"/>
          <p:nvPr/>
        </p:nvSpPr>
        <p:spPr>
          <a:xfrm>
            <a:off x="315532" y="1093014"/>
            <a:ext cx="12917510" cy="646331"/>
          </a:xfrm>
          <a:prstGeom prst="rect">
            <a:avLst/>
          </a:prstGeom>
          <a:noFill/>
        </p:spPr>
        <p:txBody>
          <a:bodyPr wrap="square" rtlCol="0">
            <a:spAutoFit/>
          </a:bodyPr>
          <a:lstStyle/>
          <a:p>
            <a:r>
              <a:rPr lang="en-GB" dirty="0">
                <a:solidFill>
                  <a:schemeClr val="bg1"/>
                </a:solidFill>
              </a:rPr>
              <a:t>Learn about the tools and techniques used to assess vulnerabilities in computer and technology systems, including port scanners, checkers, and website vulnerability scanners..</a:t>
            </a:r>
          </a:p>
        </p:txBody>
      </p:sp>
      <p:sp>
        <p:nvSpPr>
          <p:cNvPr id="8" name="Rectangle 7">
            <a:extLst>
              <a:ext uri="{FF2B5EF4-FFF2-40B4-BE49-F238E27FC236}">
                <a16:creationId xmlns:a16="http://schemas.microsoft.com/office/drawing/2014/main" id="{9A4BD476-6E9B-4528-A18A-9CBFB4C3783E}"/>
              </a:ext>
            </a:extLst>
          </p:cNvPr>
          <p:cNvSpPr/>
          <p:nvPr/>
        </p:nvSpPr>
        <p:spPr>
          <a:xfrm>
            <a:off x="109713" y="2277968"/>
            <a:ext cx="4144235" cy="429976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u="sng" dirty="0"/>
              <a:t>Training:</a:t>
            </a:r>
          </a:p>
          <a:p>
            <a:pPr algn="ctr"/>
            <a:endParaRPr lang="en-GB" sz="2400" u="sng" dirty="0"/>
          </a:p>
          <a:p>
            <a:pPr marL="342900" indent="-342900">
              <a:buFont typeface="Arial" panose="020B0604020202020204" pitchFamily="34" charset="0"/>
              <a:buChar char="•"/>
            </a:pPr>
            <a:r>
              <a:rPr lang="en-GB" sz="2400" dirty="0"/>
              <a:t>Regular cybersecurity training for employees to raise awareness about common threats and best practices.</a:t>
            </a:r>
          </a:p>
          <a:p>
            <a:pPr marL="342900" indent="-342900">
              <a:buFont typeface="Arial" panose="020B0604020202020204" pitchFamily="34" charset="0"/>
              <a:buChar char="•"/>
            </a:pPr>
            <a:r>
              <a:rPr lang="en-GB" sz="2400" dirty="0"/>
              <a:t>Phishing simulations to assess the susceptibility of users to social engineering attacks.</a:t>
            </a:r>
            <a:endParaRPr lang="en-GB" dirty="0"/>
          </a:p>
        </p:txBody>
      </p:sp>
      <p:sp>
        <p:nvSpPr>
          <p:cNvPr id="10" name="Rectangle 9">
            <a:extLst>
              <a:ext uri="{FF2B5EF4-FFF2-40B4-BE49-F238E27FC236}">
                <a16:creationId xmlns:a16="http://schemas.microsoft.com/office/drawing/2014/main" id="{4F6A26ED-43EE-4333-A585-3B79050FC600}"/>
              </a:ext>
            </a:extLst>
          </p:cNvPr>
          <p:cNvSpPr/>
          <p:nvPr/>
        </p:nvSpPr>
        <p:spPr>
          <a:xfrm>
            <a:off x="4532240" y="2295154"/>
            <a:ext cx="4713331" cy="429976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u="sng" dirty="0"/>
              <a:t>Staff Vetting:</a:t>
            </a:r>
          </a:p>
          <a:p>
            <a:pPr marL="342900" indent="-342900">
              <a:buFont typeface="Arial" panose="020B0604020202020204" pitchFamily="34" charset="0"/>
              <a:buChar char="•"/>
            </a:pPr>
            <a:endParaRPr lang="en-GB" sz="2400" dirty="0"/>
          </a:p>
          <a:p>
            <a:pPr marL="342900" indent="-342900">
              <a:buFont typeface="Arial" panose="020B0604020202020204" pitchFamily="34" charset="0"/>
              <a:buChar char="•"/>
            </a:pPr>
            <a:r>
              <a:rPr lang="en-GB" sz="2400" dirty="0"/>
              <a:t>Background checks and security clearances for personnel handling sensitive information.</a:t>
            </a:r>
          </a:p>
          <a:p>
            <a:pPr marL="342900" indent="-342900">
              <a:buFont typeface="Arial" panose="020B0604020202020204" pitchFamily="34" charset="0"/>
              <a:buChar char="•"/>
            </a:pPr>
            <a:r>
              <a:rPr lang="en-GB" sz="2400" dirty="0"/>
              <a:t>Periodic reviews of access privileges to ensure they align with job responsibilities.</a:t>
            </a:r>
          </a:p>
        </p:txBody>
      </p:sp>
      <p:sp>
        <p:nvSpPr>
          <p:cNvPr id="9" name="Rectangle 8">
            <a:extLst>
              <a:ext uri="{FF2B5EF4-FFF2-40B4-BE49-F238E27FC236}">
                <a16:creationId xmlns:a16="http://schemas.microsoft.com/office/drawing/2014/main" id="{0E6D64D1-E3C5-40D4-A0D9-E6D57D67919A}"/>
              </a:ext>
            </a:extLst>
          </p:cNvPr>
          <p:cNvSpPr/>
          <p:nvPr/>
        </p:nvSpPr>
        <p:spPr>
          <a:xfrm>
            <a:off x="9581320" y="2295154"/>
            <a:ext cx="4713331" cy="429117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u="sng" dirty="0"/>
              <a:t>Security Audit:</a:t>
            </a:r>
          </a:p>
          <a:p>
            <a:pPr marL="342900" indent="-342900">
              <a:buFont typeface="Arial" panose="020B0604020202020204" pitchFamily="34" charset="0"/>
              <a:buChar char="•"/>
            </a:pPr>
            <a:endParaRPr lang="en-GB" sz="2400" dirty="0"/>
          </a:p>
          <a:p>
            <a:pPr marL="342900" indent="-342900">
              <a:buFont typeface="Arial" panose="020B0604020202020204" pitchFamily="34" charset="0"/>
              <a:buChar char="•"/>
            </a:pPr>
            <a:r>
              <a:rPr lang="en-GB" sz="2400" dirty="0"/>
              <a:t>Regular audits of user account activity to detect unusual behaviour.</a:t>
            </a:r>
          </a:p>
          <a:p>
            <a:pPr marL="342900" indent="-342900">
              <a:buFont typeface="Arial" panose="020B0604020202020204" pitchFamily="34" charset="0"/>
              <a:buChar char="•"/>
            </a:pPr>
            <a:r>
              <a:rPr lang="en-GB" sz="2400" dirty="0"/>
              <a:t>Analysis of login/logout patterns and access logs.</a:t>
            </a:r>
          </a:p>
        </p:txBody>
      </p:sp>
    </p:spTree>
    <p:extLst>
      <p:ext uri="{BB962C8B-B14F-4D97-AF65-F5344CB8AC3E}">
        <p14:creationId xmlns:p14="http://schemas.microsoft.com/office/powerpoint/2010/main" val="401942805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14630400" cy="8229600"/>
          </a:xfrm>
          <a:prstGeom prst="rect">
            <a:avLst/>
          </a:prstGeom>
        </p:spPr>
      </p:pic>
      <p:sp>
        <p:nvSpPr>
          <p:cNvPr id="3" name="Shape 0"/>
          <p:cNvSpPr/>
          <p:nvPr/>
        </p:nvSpPr>
        <p:spPr>
          <a:xfrm>
            <a:off x="-109714" y="-508340"/>
            <a:ext cx="14630400" cy="8806696"/>
          </a:xfrm>
          <a:prstGeom prst="rect">
            <a:avLst/>
          </a:prstGeom>
          <a:solidFill>
            <a:srgbClr val="0B0C23">
              <a:alpha val="75000"/>
            </a:srgbClr>
          </a:solidFill>
          <a:ln w="9644">
            <a:solidFill>
              <a:srgbClr val="FFFFFF">
                <a:alpha val="16000"/>
              </a:srgbClr>
            </a:solidFill>
            <a:prstDash val="solid"/>
          </a:ln>
        </p:spPr>
      </p:sp>
      <p:sp>
        <p:nvSpPr>
          <p:cNvPr id="4" name="Text 1"/>
          <p:cNvSpPr/>
          <p:nvPr/>
        </p:nvSpPr>
        <p:spPr>
          <a:xfrm>
            <a:off x="2602020" y="362299"/>
            <a:ext cx="4275298" cy="486013"/>
          </a:xfrm>
          <a:prstGeom prst="rect">
            <a:avLst/>
          </a:prstGeom>
          <a:noFill/>
          <a:ln/>
        </p:spPr>
        <p:txBody>
          <a:bodyPr wrap="none" rtlCol="0" anchor="t"/>
          <a:lstStyle/>
          <a:p>
            <a:pPr marL="0" indent="0">
              <a:lnSpc>
                <a:spcPts val="3827"/>
              </a:lnSpc>
              <a:buNone/>
            </a:pPr>
            <a:r>
              <a:rPr lang="en-GB" sz="3062" dirty="0">
                <a:solidFill>
                  <a:schemeClr val="bg1"/>
                </a:solidFill>
              </a:rPr>
              <a:t>Assessing Vulnerabilities of Current Protection Measures</a:t>
            </a:r>
            <a:endParaRPr lang="en-US" sz="3062" dirty="0">
              <a:solidFill>
                <a:schemeClr val="bg1"/>
              </a:solidFill>
            </a:endParaRPr>
          </a:p>
        </p:txBody>
      </p:sp>
      <p:sp>
        <p:nvSpPr>
          <p:cNvPr id="6" name="TextBox 5">
            <a:extLst>
              <a:ext uri="{FF2B5EF4-FFF2-40B4-BE49-F238E27FC236}">
                <a16:creationId xmlns:a16="http://schemas.microsoft.com/office/drawing/2014/main" id="{85F6A0BC-5D20-4C2E-871E-04C2D9FFA0FC}"/>
              </a:ext>
            </a:extLst>
          </p:cNvPr>
          <p:cNvSpPr txBox="1"/>
          <p:nvPr/>
        </p:nvSpPr>
        <p:spPr>
          <a:xfrm>
            <a:off x="315532" y="1093014"/>
            <a:ext cx="12917510" cy="646331"/>
          </a:xfrm>
          <a:prstGeom prst="rect">
            <a:avLst/>
          </a:prstGeom>
          <a:noFill/>
        </p:spPr>
        <p:txBody>
          <a:bodyPr wrap="square" rtlCol="0">
            <a:spAutoFit/>
          </a:bodyPr>
          <a:lstStyle/>
          <a:p>
            <a:r>
              <a:rPr lang="en-GB" dirty="0">
                <a:solidFill>
                  <a:schemeClr val="bg1"/>
                </a:solidFill>
              </a:rPr>
              <a:t>Learn about the tools and techniques used to assess vulnerabilities in computer and technology systems, including port scanners, checkers, and website vulnerability scanners..</a:t>
            </a:r>
          </a:p>
        </p:txBody>
      </p:sp>
      <p:sp>
        <p:nvSpPr>
          <p:cNvPr id="8" name="Rectangle 7">
            <a:extLst>
              <a:ext uri="{FF2B5EF4-FFF2-40B4-BE49-F238E27FC236}">
                <a16:creationId xmlns:a16="http://schemas.microsoft.com/office/drawing/2014/main" id="{9A4BD476-6E9B-4528-A18A-9CBFB4C3783E}"/>
              </a:ext>
            </a:extLst>
          </p:cNvPr>
          <p:cNvSpPr/>
          <p:nvPr/>
        </p:nvSpPr>
        <p:spPr>
          <a:xfrm>
            <a:off x="140288" y="1984048"/>
            <a:ext cx="3522128" cy="344934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u="sng" dirty="0"/>
              <a:t>Security Audit:</a:t>
            </a:r>
          </a:p>
          <a:p>
            <a:pPr algn="ctr"/>
            <a:endParaRPr lang="en-GB" dirty="0"/>
          </a:p>
          <a:p>
            <a:pPr marL="285750" indent="-285750">
              <a:buFont typeface="Arial" panose="020B0604020202020204" pitchFamily="34" charset="0"/>
              <a:buChar char="•"/>
            </a:pPr>
            <a:r>
              <a:rPr lang="en-GB" dirty="0"/>
              <a:t>Comprehensive review of security policies, configurations, and procedures.</a:t>
            </a:r>
          </a:p>
          <a:p>
            <a:pPr marL="285750" indent="-285750">
              <a:buFont typeface="Arial" panose="020B0604020202020204" pitchFamily="34" charset="0"/>
              <a:buChar char="•"/>
            </a:pPr>
            <a:r>
              <a:rPr lang="en-GB" dirty="0"/>
              <a:t>Evaluation of compliance with industry standards and regulatory requirement</a:t>
            </a:r>
          </a:p>
        </p:txBody>
      </p:sp>
      <p:sp>
        <p:nvSpPr>
          <p:cNvPr id="10" name="Rectangle 9">
            <a:extLst>
              <a:ext uri="{FF2B5EF4-FFF2-40B4-BE49-F238E27FC236}">
                <a16:creationId xmlns:a16="http://schemas.microsoft.com/office/drawing/2014/main" id="{4F6A26ED-43EE-4333-A585-3B79050FC600}"/>
              </a:ext>
            </a:extLst>
          </p:cNvPr>
          <p:cNvSpPr/>
          <p:nvPr/>
        </p:nvSpPr>
        <p:spPr>
          <a:xfrm>
            <a:off x="3772129" y="1984047"/>
            <a:ext cx="3573644" cy="344934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u="sng" dirty="0"/>
              <a:t>Penetration Testing:</a:t>
            </a:r>
          </a:p>
          <a:p>
            <a:pPr algn="ctr"/>
            <a:endParaRPr lang="en-GB" dirty="0"/>
          </a:p>
          <a:p>
            <a:pPr marL="285750" indent="-285750">
              <a:buFont typeface="Arial" panose="020B0604020202020204" pitchFamily="34" charset="0"/>
              <a:buChar char="•"/>
            </a:pPr>
            <a:r>
              <a:rPr lang="en-GB" dirty="0"/>
              <a:t>Simulated cyber-attacks to identify and exploit vulnerabilities.</a:t>
            </a:r>
          </a:p>
          <a:p>
            <a:pPr marL="285750" indent="-285750">
              <a:buFont typeface="Arial" panose="020B0604020202020204" pitchFamily="34" charset="0"/>
              <a:buChar char="•"/>
            </a:pPr>
            <a:r>
              <a:rPr lang="en-GB" dirty="0"/>
              <a:t>Provides insights into the effectiveness of current security controls</a:t>
            </a:r>
          </a:p>
        </p:txBody>
      </p:sp>
      <p:sp>
        <p:nvSpPr>
          <p:cNvPr id="9" name="Rectangle 8">
            <a:extLst>
              <a:ext uri="{FF2B5EF4-FFF2-40B4-BE49-F238E27FC236}">
                <a16:creationId xmlns:a16="http://schemas.microsoft.com/office/drawing/2014/main" id="{0E6D64D1-E3C5-40D4-A0D9-E6D57D67919A}"/>
              </a:ext>
            </a:extLst>
          </p:cNvPr>
          <p:cNvSpPr/>
          <p:nvPr/>
        </p:nvSpPr>
        <p:spPr>
          <a:xfrm>
            <a:off x="7424913" y="1984049"/>
            <a:ext cx="3264551" cy="344934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800" u="sng" dirty="0"/>
          </a:p>
          <a:p>
            <a:pPr algn="ctr"/>
            <a:r>
              <a:rPr lang="en-GB" sz="2400" u="sng" dirty="0"/>
              <a:t>Vulnerability Scanning:</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Automated scans of systems and networks to identify known vulnerabilities.</a:t>
            </a:r>
          </a:p>
          <a:p>
            <a:pPr marL="285750" indent="-285750">
              <a:buFont typeface="Arial" panose="020B0604020202020204" pitchFamily="34" charset="0"/>
              <a:buChar char="•"/>
            </a:pPr>
            <a:r>
              <a:rPr lang="en-GB" dirty="0"/>
              <a:t>Regular updates to scanning tools to keep up with emerging threats</a:t>
            </a:r>
          </a:p>
        </p:txBody>
      </p:sp>
      <p:sp>
        <p:nvSpPr>
          <p:cNvPr id="11" name="Rectangle 10">
            <a:extLst>
              <a:ext uri="{FF2B5EF4-FFF2-40B4-BE49-F238E27FC236}">
                <a16:creationId xmlns:a16="http://schemas.microsoft.com/office/drawing/2014/main" id="{FF66900D-BF56-45CA-B813-0DF6BDCFFC8B}"/>
              </a:ext>
            </a:extLst>
          </p:cNvPr>
          <p:cNvSpPr/>
          <p:nvPr/>
        </p:nvSpPr>
        <p:spPr>
          <a:xfrm>
            <a:off x="10799177" y="1984049"/>
            <a:ext cx="3721509" cy="344934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u="sng" dirty="0"/>
              <a:t>Incident Response Testing:</a:t>
            </a:r>
          </a:p>
          <a:p>
            <a:pPr algn="ctr"/>
            <a:endParaRPr lang="en-GB" sz="2400" u="sng" dirty="0"/>
          </a:p>
          <a:p>
            <a:pPr marL="285750" indent="-285750">
              <a:buFont typeface="Arial" panose="020B0604020202020204" pitchFamily="34" charset="0"/>
              <a:buChar char="•"/>
            </a:pPr>
            <a:r>
              <a:rPr lang="en-GB" dirty="0"/>
              <a:t>Simulated incident scenarios to evaluate the effectiveness of response plans.</a:t>
            </a:r>
          </a:p>
          <a:p>
            <a:pPr marL="285750" indent="-285750">
              <a:buFont typeface="Arial" panose="020B0604020202020204" pitchFamily="34" charset="0"/>
              <a:buChar char="•"/>
            </a:pPr>
            <a:r>
              <a:rPr lang="en-GB" dirty="0"/>
              <a:t>Ensures readiness to handle security incidents in real-time.</a:t>
            </a:r>
          </a:p>
        </p:txBody>
      </p:sp>
      <p:sp>
        <p:nvSpPr>
          <p:cNvPr id="5" name="TextBox 4">
            <a:extLst>
              <a:ext uri="{FF2B5EF4-FFF2-40B4-BE49-F238E27FC236}">
                <a16:creationId xmlns:a16="http://schemas.microsoft.com/office/drawing/2014/main" id="{2E125951-21E8-4119-A06C-F1F692630907}"/>
              </a:ext>
            </a:extLst>
          </p:cNvPr>
          <p:cNvSpPr txBox="1"/>
          <p:nvPr/>
        </p:nvSpPr>
        <p:spPr>
          <a:xfrm>
            <a:off x="1397358" y="5989983"/>
            <a:ext cx="12013842" cy="923330"/>
          </a:xfrm>
          <a:prstGeom prst="rect">
            <a:avLst/>
          </a:prstGeom>
          <a:noFill/>
        </p:spPr>
        <p:txBody>
          <a:bodyPr wrap="square" rtlCol="0">
            <a:spAutoFit/>
          </a:bodyPr>
          <a:lstStyle/>
          <a:p>
            <a:r>
              <a:rPr lang="en-GB" dirty="0">
                <a:solidFill>
                  <a:schemeClr val="bg1"/>
                </a:solidFill>
              </a:rPr>
              <a:t>In summary, a robust cybersecurity strategy involves a combination of tools and practices to detect and manage vulnerabilities. This includes the use of specialised software for vulnerability scanning, ongoing user training and vetting, as well as regular assessments of the effectiveness of existing protection measures through security audits and penetration testing.</a:t>
            </a:r>
          </a:p>
        </p:txBody>
      </p:sp>
    </p:spTree>
    <p:extLst>
      <p:ext uri="{BB962C8B-B14F-4D97-AF65-F5344CB8AC3E}">
        <p14:creationId xmlns:p14="http://schemas.microsoft.com/office/powerpoint/2010/main" val="263398578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14630400" cy="8229600"/>
          </a:xfrm>
          <a:prstGeom prst="rect">
            <a:avLst/>
          </a:prstGeom>
        </p:spPr>
      </p:pic>
      <p:sp>
        <p:nvSpPr>
          <p:cNvPr id="3" name="Shape 0"/>
          <p:cNvSpPr/>
          <p:nvPr/>
        </p:nvSpPr>
        <p:spPr>
          <a:xfrm>
            <a:off x="0" y="0"/>
            <a:ext cx="14630400" cy="8806696"/>
          </a:xfrm>
          <a:prstGeom prst="rect">
            <a:avLst/>
          </a:prstGeom>
          <a:solidFill>
            <a:srgbClr val="0B0C23">
              <a:alpha val="75000"/>
            </a:srgbClr>
          </a:solidFill>
          <a:ln w="9644">
            <a:solidFill>
              <a:srgbClr val="FFFFFF">
                <a:alpha val="16000"/>
              </a:srgbClr>
            </a:solidFill>
            <a:prstDash val="solid"/>
          </a:ln>
        </p:spPr>
      </p:sp>
      <p:sp>
        <p:nvSpPr>
          <p:cNvPr id="4" name="Text 1"/>
          <p:cNvSpPr/>
          <p:nvPr/>
        </p:nvSpPr>
        <p:spPr>
          <a:xfrm>
            <a:off x="3452026" y="753591"/>
            <a:ext cx="4275298" cy="486013"/>
          </a:xfrm>
          <a:prstGeom prst="rect">
            <a:avLst/>
          </a:prstGeom>
          <a:noFill/>
          <a:ln/>
        </p:spPr>
        <p:txBody>
          <a:bodyPr wrap="none" rtlCol="0" anchor="t"/>
          <a:lstStyle/>
          <a:p>
            <a:pPr marL="0" indent="0">
              <a:lnSpc>
                <a:spcPts val="3827"/>
              </a:lnSpc>
              <a:buNone/>
            </a:pPr>
            <a:r>
              <a:rPr lang="en-GB" sz="3062" dirty="0">
                <a:solidFill>
                  <a:schemeClr val="bg1"/>
                </a:solidFill>
              </a:rPr>
              <a:t>Best Practices for Vulnerability Assessment</a:t>
            </a:r>
            <a:endParaRPr lang="en-US" sz="3062" dirty="0">
              <a:solidFill>
                <a:schemeClr val="bg1"/>
              </a:solidFill>
            </a:endParaRPr>
          </a:p>
        </p:txBody>
      </p:sp>
      <p:sp>
        <p:nvSpPr>
          <p:cNvPr id="8" name="Rectangle 7">
            <a:extLst>
              <a:ext uri="{FF2B5EF4-FFF2-40B4-BE49-F238E27FC236}">
                <a16:creationId xmlns:a16="http://schemas.microsoft.com/office/drawing/2014/main" id="{9A4BD476-6E9B-4528-A18A-9CBFB4C3783E}"/>
              </a:ext>
            </a:extLst>
          </p:cNvPr>
          <p:cNvSpPr/>
          <p:nvPr/>
        </p:nvSpPr>
        <p:spPr>
          <a:xfrm>
            <a:off x="400855" y="1766022"/>
            <a:ext cx="4359498" cy="310057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u="sng" dirty="0"/>
              <a:t>Regular Scanning</a:t>
            </a:r>
          </a:p>
          <a:p>
            <a:pPr algn="ctr"/>
            <a:r>
              <a:rPr lang="en-GB" sz="2800" dirty="0"/>
              <a:t>Perform frequent vulnerability scans to detect newly emerging threats.</a:t>
            </a:r>
            <a:endParaRPr lang="en-GB" dirty="0"/>
          </a:p>
        </p:txBody>
      </p:sp>
      <p:sp>
        <p:nvSpPr>
          <p:cNvPr id="9" name="Rectangle 8">
            <a:extLst>
              <a:ext uri="{FF2B5EF4-FFF2-40B4-BE49-F238E27FC236}">
                <a16:creationId xmlns:a16="http://schemas.microsoft.com/office/drawing/2014/main" id="{55A1F2F9-DCDD-41F3-A325-EC9482CF5565}"/>
              </a:ext>
            </a:extLst>
          </p:cNvPr>
          <p:cNvSpPr/>
          <p:nvPr/>
        </p:nvSpPr>
        <p:spPr>
          <a:xfrm>
            <a:off x="5161208" y="1766022"/>
            <a:ext cx="3815368" cy="31005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u="sng" dirty="0"/>
              <a:t>Patch Management</a:t>
            </a:r>
          </a:p>
          <a:p>
            <a:pPr algn="ctr"/>
            <a:r>
              <a:rPr lang="en-GB" sz="2800" dirty="0"/>
              <a:t>Stay up to date with security patches and updates to address known vulnerabilities.</a:t>
            </a:r>
          </a:p>
          <a:p>
            <a:pPr algn="ctr"/>
            <a:r>
              <a:rPr lang="en-GB" i="1" dirty="0"/>
              <a:t>.</a:t>
            </a:r>
          </a:p>
        </p:txBody>
      </p:sp>
      <p:sp>
        <p:nvSpPr>
          <p:cNvPr id="10" name="Rectangle 9">
            <a:extLst>
              <a:ext uri="{FF2B5EF4-FFF2-40B4-BE49-F238E27FC236}">
                <a16:creationId xmlns:a16="http://schemas.microsoft.com/office/drawing/2014/main" id="{4F6A26ED-43EE-4333-A585-3B79050FC600}"/>
              </a:ext>
            </a:extLst>
          </p:cNvPr>
          <p:cNvSpPr/>
          <p:nvPr/>
        </p:nvSpPr>
        <p:spPr>
          <a:xfrm>
            <a:off x="9662373" y="1766022"/>
            <a:ext cx="3815368" cy="31005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u="sng" dirty="0"/>
              <a:t>Continuous Monitoring</a:t>
            </a:r>
          </a:p>
          <a:p>
            <a:pPr algn="ctr"/>
            <a:r>
              <a:rPr lang="en-GB" sz="2800" dirty="0"/>
              <a:t>Implement real-time monitoring to identify and respond to any security incidents promptly.</a:t>
            </a:r>
          </a:p>
        </p:txBody>
      </p:sp>
      <p:sp>
        <p:nvSpPr>
          <p:cNvPr id="5" name="TextBox 4">
            <a:extLst>
              <a:ext uri="{FF2B5EF4-FFF2-40B4-BE49-F238E27FC236}">
                <a16:creationId xmlns:a16="http://schemas.microsoft.com/office/drawing/2014/main" id="{E6DDE1D0-C61D-43E0-8733-81B45FD51ABF}"/>
              </a:ext>
            </a:extLst>
          </p:cNvPr>
          <p:cNvSpPr txBox="1"/>
          <p:nvPr/>
        </p:nvSpPr>
        <p:spPr>
          <a:xfrm>
            <a:off x="605307" y="5499279"/>
            <a:ext cx="12872434" cy="1569660"/>
          </a:xfrm>
          <a:prstGeom prst="rect">
            <a:avLst/>
          </a:prstGeom>
          <a:noFill/>
        </p:spPr>
        <p:txBody>
          <a:bodyPr wrap="square" rtlCol="0">
            <a:spAutoFit/>
          </a:bodyPr>
          <a:lstStyle/>
          <a:p>
            <a:endParaRPr lang="en-GB" sz="2400" dirty="0">
              <a:solidFill>
                <a:schemeClr val="bg1"/>
              </a:solidFill>
            </a:endParaRPr>
          </a:p>
          <a:p>
            <a:r>
              <a:rPr lang="en-GB" sz="2400" dirty="0">
                <a:solidFill>
                  <a:srgbClr val="FF0000"/>
                </a:solidFill>
              </a:rPr>
              <a:t>Understanding and assessing vulnerabilities in computer and technology systems is essential for maintaining a secure and robust infrastructure. By utilising the right tools and following best practices, you can proactively safeguard your systems from potential threats</a:t>
            </a:r>
            <a:r>
              <a:rPr lang="en-GB" dirty="0">
                <a:solidFill>
                  <a:schemeClr val="bg1"/>
                </a:solidFill>
              </a:rPr>
              <a:t>.</a:t>
            </a:r>
          </a:p>
        </p:txBody>
      </p:sp>
    </p:spTree>
    <p:extLst>
      <p:ext uri="{BB962C8B-B14F-4D97-AF65-F5344CB8AC3E}">
        <p14:creationId xmlns:p14="http://schemas.microsoft.com/office/powerpoint/2010/main" val="98682226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0B0C23">
              <a:alpha val="75000"/>
            </a:srgbClr>
          </a:solidFill>
          <a:ln w="13811">
            <a:solidFill>
              <a:srgbClr val="FFFFFF">
                <a:alpha val="16000"/>
              </a:srgbClr>
            </a:solidFill>
            <a:prstDash val="solid"/>
          </a:ln>
        </p:spPr>
      </p:sp>
      <p:pic>
        <p:nvPicPr>
          <p:cNvPr id="4" name="Image 1" descr="preencoded.png"/>
          <p:cNvPicPr>
            <a:picLocks noChangeAspect="1"/>
          </p:cNvPicPr>
          <p:nvPr/>
        </p:nvPicPr>
        <p:blipFill>
          <a:blip r:embed="rId4"/>
          <a:stretch>
            <a:fillRect/>
          </a:stretch>
        </p:blipFill>
        <p:spPr>
          <a:xfrm>
            <a:off x="0" y="0"/>
            <a:ext cx="14630400" cy="8229600"/>
          </a:xfrm>
          <a:prstGeom prst="rect">
            <a:avLst/>
          </a:prstGeom>
        </p:spPr>
      </p:pic>
      <p:sp>
        <p:nvSpPr>
          <p:cNvPr id="5" name="Shape 1"/>
          <p:cNvSpPr/>
          <p:nvPr/>
        </p:nvSpPr>
        <p:spPr>
          <a:xfrm>
            <a:off x="0" y="72502"/>
            <a:ext cx="14630400" cy="8229600"/>
          </a:xfrm>
          <a:prstGeom prst="rect">
            <a:avLst/>
          </a:prstGeom>
          <a:solidFill>
            <a:srgbClr val="0B0C23">
              <a:alpha val="80000"/>
            </a:srgbClr>
          </a:solidFill>
          <a:ln/>
        </p:spPr>
      </p:sp>
      <p:sp>
        <p:nvSpPr>
          <p:cNvPr id="6" name="TextBox 5">
            <a:extLst>
              <a:ext uri="{FF2B5EF4-FFF2-40B4-BE49-F238E27FC236}">
                <a16:creationId xmlns:a16="http://schemas.microsoft.com/office/drawing/2014/main" id="{A182D1EF-E017-4A7B-94B6-80EE7B42370F}"/>
              </a:ext>
            </a:extLst>
          </p:cNvPr>
          <p:cNvSpPr txBox="1"/>
          <p:nvPr/>
        </p:nvSpPr>
        <p:spPr>
          <a:xfrm>
            <a:off x="425001" y="1329853"/>
            <a:ext cx="13529538" cy="830997"/>
          </a:xfrm>
          <a:prstGeom prst="rect">
            <a:avLst/>
          </a:prstGeom>
          <a:noFill/>
        </p:spPr>
        <p:txBody>
          <a:bodyPr wrap="square" rtlCol="0">
            <a:spAutoFit/>
          </a:bodyPr>
          <a:lstStyle/>
          <a:p>
            <a:r>
              <a:rPr lang="en-GB" sz="2400" i="1" dirty="0">
                <a:solidFill>
                  <a:srgbClr val="FF0000"/>
                </a:solidFill>
              </a:rPr>
              <a:t>Effective protection measures are critical for keeping your technology system secure. In this presentation, we’ll explore the most appropriate tools and techniques to safeguard your data.</a:t>
            </a:r>
          </a:p>
        </p:txBody>
      </p:sp>
      <p:sp>
        <p:nvSpPr>
          <p:cNvPr id="9" name="Text 1">
            <a:extLst>
              <a:ext uri="{FF2B5EF4-FFF2-40B4-BE49-F238E27FC236}">
                <a16:creationId xmlns:a16="http://schemas.microsoft.com/office/drawing/2014/main" id="{DD889E0D-7FFB-4684-9E0E-010A60CA0059}"/>
              </a:ext>
            </a:extLst>
          </p:cNvPr>
          <p:cNvSpPr/>
          <p:nvPr/>
        </p:nvSpPr>
        <p:spPr>
          <a:xfrm>
            <a:off x="1969339" y="285100"/>
            <a:ext cx="6705600" cy="694373"/>
          </a:xfrm>
          <a:prstGeom prst="rect">
            <a:avLst/>
          </a:prstGeom>
          <a:noFill/>
          <a:ln/>
        </p:spPr>
        <p:txBody>
          <a:bodyPr wrap="none" rtlCol="0" anchor="t"/>
          <a:lstStyle/>
          <a:p>
            <a:pPr marL="0" indent="0">
              <a:lnSpc>
                <a:spcPts val="5468"/>
              </a:lnSpc>
              <a:buNone/>
            </a:pPr>
            <a:r>
              <a:rPr lang="en-US" sz="4374" dirty="0">
                <a:solidFill>
                  <a:srgbClr val="C6BFEE"/>
                </a:solidFill>
                <a:latin typeface="Prompt" pitchFamily="34" charset="0"/>
                <a:ea typeface="Prompt" pitchFamily="34" charset="-122"/>
                <a:cs typeface="Prompt" pitchFamily="34" charset="-120"/>
              </a:rPr>
              <a:t>Protecting Your Technology System</a:t>
            </a:r>
          </a:p>
        </p:txBody>
      </p:sp>
      <p:sp>
        <p:nvSpPr>
          <p:cNvPr id="11" name="TextBox 10">
            <a:extLst>
              <a:ext uri="{FF2B5EF4-FFF2-40B4-BE49-F238E27FC236}">
                <a16:creationId xmlns:a16="http://schemas.microsoft.com/office/drawing/2014/main" id="{D1201F8E-8B42-4B37-8D77-E418E541A53E}"/>
              </a:ext>
            </a:extLst>
          </p:cNvPr>
          <p:cNvSpPr txBox="1"/>
          <p:nvPr/>
        </p:nvSpPr>
        <p:spPr>
          <a:xfrm>
            <a:off x="291549" y="2427996"/>
            <a:ext cx="13662990" cy="4247317"/>
          </a:xfrm>
          <a:prstGeom prst="rect">
            <a:avLst/>
          </a:prstGeom>
          <a:noFill/>
        </p:spPr>
        <p:txBody>
          <a:bodyPr wrap="square" rtlCol="0">
            <a:spAutoFit/>
          </a:bodyPr>
          <a:lstStyle/>
          <a:p>
            <a:endParaRPr lang="en-GB" dirty="0">
              <a:solidFill>
                <a:schemeClr val="bg1">
                  <a:lumMod val="95000"/>
                </a:schemeClr>
              </a:solidFill>
            </a:endParaRPr>
          </a:p>
          <a:p>
            <a:r>
              <a:rPr lang="en-GB" dirty="0">
                <a:solidFill>
                  <a:schemeClr val="bg1">
                    <a:lumMod val="95000"/>
                  </a:schemeClr>
                </a:solidFill>
              </a:rPr>
              <a:t>To safeguard the client's technology system, we propose implementing a combination of technology, tools, and techniques. </a:t>
            </a:r>
          </a:p>
          <a:p>
            <a:endParaRPr lang="en-GB" dirty="0">
              <a:solidFill>
                <a:schemeClr val="bg1">
                  <a:lumMod val="95000"/>
                </a:schemeClr>
              </a:solidFill>
            </a:endParaRPr>
          </a:p>
          <a:p>
            <a:r>
              <a:rPr lang="en-GB" dirty="0">
                <a:solidFill>
                  <a:schemeClr val="bg1">
                    <a:lumMod val="95000"/>
                  </a:schemeClr>
                </a:solidFill>
              </a:rPr>
              <a:t>This includes:</a:t>
            </a:r>
          </a:p>
          <a:p>
            <a:endParaRPr lang="en-GB" dirty="0">
              <a:solidFill>
                <a:schemeClr val="bg1">
                  <a:lumMod val="95000"/>
                </a:schemeClr>
              </a:solidFill>
            </a:endParaRPr>
          </a:p>
          <a:p>
            <a:pPr marL="285750" indent="-285750">
              <a:buFontTx/>
              <a:buChar char="-"/>
            </a:pPr>
            <a:r>
              <a:rPr lang="en-GB" dirty="0">
                <a:solidFill>
                  <a:schemeClr val="bg1">
                    <a:lumMod val="95000"/>
                  </a:schemeClr>
                </a:solidFill>
              </a:rPr>
              <a:t>Network Security: Implementing firewalls, intrusion prevention systems (IPS), and virtual private networks (VPNs) to protect against unauthorized access and network attacks.</a:t>
            </a:r>
          </a:p>
          <a:p>
            <a:pPr marL="285750" indent="-285750">
              <a:buFontTx/>
              <a:buChar char="-"/>
            </a:pPr>
            <a:endParaRPr lang="en-GB" dirty="0">
              <a:solidFill>
                <a:schemeClr val="bg1">
                  <a:lumMod val="95000"/>
                </a:schemeClr>
              </a:solidFill>
            </a:endParaRPr>
          </a:p>
          <a:p>
            <a:pPr marL="285750" indent="-285750">
              <a:buFontTx/>
              <a:buChar char="-"/>
            </a:pPr>
            <a:r>
              <a:rPr lang="en-GB" dirty="0">
                <a:solidFill>
                  <a:schemeClr val="bg1">
                    <a:lumMod val="95000"/>
                  </a:schemeClr>
                </a:solidFill>
              </a:rPr>
              <a:t>Data Encryption: Utilizing robust encryption algorithms to protect sensitive data at rest and in transit, ensuring that only authorized parties can access the information.</a:t>
            </a:r>
          </a:p>
          <a:p>
            <a:pPr marL="285750" indent="-285750">
              <a:buFontTx/>
              <a:buChar char="-"/>
            </a:pPr>
            <a:endParaRPr lang="en-GB" dirty="0">
              <a:solidFill>
                <a:schemeClr val="bg1">
                  <a:lumMod val="95000"/>
                </a:schemeClr>
              </a:solidFill>
            </a:endParaRPr>
          </a:p>
          <a:p>
            <a:pPr marL="285750" indent="-285750">
              <a:buFontTx/>
              <a:buChar char="-"/>
            </a:pPr>
            <a:r>
              <a:rPr lang="en-GB" dirty="0">
                <a:solidFill>
                  <a:schemeClr val="bg1">
                    <a:lumMod val="95000"/>
                  </a:schemeClr>
                </a:solidFill>
              </a:rPr>
              <a:t>Access Control: Implementing strong authentication mechanisms, such as multi-factor authentication, to control user access to sensitive systems and data.</a:t>
            </a:r>
          </a:p>
          <a:p>
            <a:pPr marL="285750" indent="-285750">
              <a:buFontTx/>
              <a:buChar char="-"/>
            </a:pPr>
            <a:endParaRPr lang="en-GB" dirty="0">
              <a:solidFill>
                <a:schemeClr val="bg1">
                  <a:lumMod val="95000"/>
                </a:schemeClr>
              </a:solidFill>
            </a:endParaRPr>
          </a:p>
          <a:p>
            <a:endParaRPr lang="en-GB" dirty="0">
              <a:solidFill>
                <a:schemeClr val="bg1">
                  <a:lumMod val="95000"/>
                </a:schemeClr>
              </a:solidFill>
            </a:endParaRPr>
          </a:p>
        </p:txBody>
      </p:sp>
    </p:spTree>
    <p:extLst>
      <p:ext uri="{BB962C8B-B14F-4D97-AF65-F5344CB8AC3E}">
        <p14:creationId xmlns:p14="http://schemas.microsoft.com/office/powerpoint/2010/main" val="282152249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0B0C23">
              <a:alpha val="75000"/>
            </a:srgbClr>
          </a:solidFill>
          <a:ln w="13811">
            <a:solidFill>
              <a:srgbClr val="FFFFFF">
                <a:alpha val="16000"/>
              </a:srgbClr>
            </a:solidFill>
            <a:prstDash val="solid"/>
          </a:ln>
        </p:spPr>
      </p:sp>
      <p:pic>
        <p:nvPicPr>
          <p:cNvPr id="4" name="Image 1" descr="preencoded.png"/>
          <p:cNvPicPr>
            <a:picLocks noChangeAspect="1"/>
          </p:cNvPicPr>
          <p:nvPr/>
        </p:nvPicPr>
        <p:blipFill>
          <a:blip r:embed="rId4"/>
          <a:stretch>
            <a:fillRect/>
          </a:stretch>
        </p:blipFill>
        <p:spPr>
          <a:xfrm>
            <a:off x="0" y="0"/>
            <a:ext cx="14630400" cy="8229600"/>
          </a:xfrm>
          <a:prstGeom prst="rect">
            <a:avLst/>
          </a:prstGeom>
        </p:spPr>
      </p:pic>
      <p:sp>
        <p:nvSpPr>
          <p:cNvPr id="5" name="Shape 1"/>
          <p:cNvSpPr/>
          <p:nvPr/>
        </p:nvSpPr>
        <p:spPr>
          <a:xfrm>
            <a:off x="0" y="72502"/>
            <a:ext cx="14630400" cy="8229600"/>
          </a:xfrm>
          <a:prstGeom prst="rect">
            <a:avLst/>
          </a:prstGeom>
          <a:solidFill>
            <a:srgbClr val="0B0C23">
              <a:alpha val="80000"/>
            </a:srgbClr>
          </a:solidFill>
          <a:ln/>
        </p:spPr>
      </p:sp>
      <p:sp>
        <p:nvSpPr>
          <p:cNvPr id="9" name="Text 1">
            <a:extLst>
              <a:ext uri="{FF2B5EF4-FFF2-40B4-BE49-F238E27FC236}">
                <a16:creationId xmlns:a16="http://schemas.microsoft.com/office/drawing/2014/main" id="{DD889E0D-7FFB-4684-9E0E-010A60CA0059}"/>
              </a:ext>
            </a:extLst>
          </p:cNvPr>
          <p:cNvSpPr/>
          <p:nvPr/>
        </p:nvSpPr>
        <p:spPr>
          <a:xfrm>
            <a:off x="1969339" y="285100"/>
            <a:ext cx="6705600" cy="694373"/>
          </a:xfrm>
          <a:prstGeom prst="rect">
            <a:avLst/>
          </a:prstGeom>
          <a:noFill/>
          <a:ln/>
        </p:spPr>
        <p:txBody>
          <a:bodyPr wrap="none" rtlCol="0" anchor="t"/>
          <a:lstStyle/>
          <a:p>
            <a:pPr marL="0" indent="0">
              <a:lnSpc>
                <a:spcPts val="5468"/>
              </a:lnSpc>
              <a:buNone/>
            </a:pPr>
            <a:r>
              <a:rPr lang="en-US" sz="4374" dirty="0">
                <a:solidFill>
                  <a:srgbClr val="C6BFEE"/>
                </a:solidFill>
                <a:latin typeface="Prompt" pitchFamily="34" charset="0"/>
                <a:ea typeface="Prompt" pitchFamily="34" charset="-122"/>
                <a:cs typeface="Prompt" pitchFamily="34" charset="-120"/>
              </a:rPr>
              <a:t>Protecting Your Technology System</a:t>
            </a:r>
          </a:p>
        </p:txBody>
      </p:sp>
      <p:sp>
        <p:nvSpPr>
          <p:cNvPr id="7" name="TextBox 6">
            <a:extLst>
              <a:ext uri="{FF2B5EF4-FFF2-40B4-BE49-F238E27FC236}">
                <a16:creationId xmlns:a16="http://schemas.microsoft.com/office/drawing/2014/main" id="{7F00D404-C99F-4346-81D4-C046C36F2E1E}"/>
              </a:ext>
            </a:extLst>
          </p:cNvPr>
          <p:cNvSpPr txBox="1"/>
          <p:nvPr/>
        </p:nvSpPr>
        <p:spPr>
          <a:xfrm>
            <a:off x="476519" y="1233418"/>
            <a:ext cx="13432665" cy="6340197"/>
          </a:xfrm>
          <a:prstGeom prst="rect">
            <a:avLst/>
          </a:prstGeom>
          <a:noFill/>
        </p:spPr>
        <p:txBody>
          <a:bodyPr wrap="square" rtlCol="0">
            <a:spAutoFit/>
          </a:bodyPr>
          <a:lstStyle/>
          <a:p>
            <a:r>
              <a:rPr lang="en-GB" sz="2800" dirty="0">
                <a:solidFill>
                  <a:schemeClr val="accent1">
                    <a:lumMod val="60000"/>
                    <a:lumOff val="40000"/>
                  </a:schemeClr>
                </a:solidFill>
              </a:rPr>
              <a:t>Know that a plan to protect a technology system should include</a:t>
            </a:r>
            <a:r>
              <a:rPr lang="en-GB" sz="2800" dirty="0">
                <a:solidFill>
                  <a:schemeClr val="bg1"/>
                </a:solidFill>
              </a:rPr>
              <a:t>: </a:t>
            </a:r>
          </a:p>
          <a:p>
            <a:endParaRPr lang="en-GB" sz="2000" dirty="0">
              <a:solidFill>
                <a:schemeClr val="bg1"/>
              </a:solidFill>
            </a:endParaRPr>
          </a:p>
          <a:p>
            <a:r>
              <a:rPr lang="en-GB" sz="2000" dirty="0">
                <a:solidFill>
                  <a:schemeClr val="bg1"/>
                </a:solidFill>
              </a:rPr>
              <a:t>● requirements from the brief (‘client’/user requirements) and purpose</a:t>
            </a:r>
          </a:p>
          <a:p>
            <a:r>
              <a:rPr lang="en-GB" sz="2000" dirty="0">
                <a:solidFill>
                  <a:schemeClr val="bg1"/>
                </a:solidFill>
              </a:rPr>
              <a:t> ● a risk assessment, including a list of devices that need protection and a summary of the system vulnerabilities </a:t>
            </a:r>
          </a:p>
          <a:p>
            <a:r>
              <a:rPr lang="en-GB" sz="2000" dirty="0">
                <a:solidFill>
                  <a:schemeClr val="bg1"/>
                </a:solidFill>
              </a:rPr>
              <a:t>● a report describing how to protect the system from the most severe risks, </a:t>
            </a:r>
          </a:p>
          <a:p>
            <a:endParaRPr lang="en-GB" sz="2000" dirty="0">
              <a:solidFill>
                <a:schemeClr val="bg1"/>
              </a:solidFill>
            </a:endParaRPr>
          </a:p>
          <a:p>
            <a:r>
              <a:rPr lang="en-GB" sz="2000" dirty="0">
                <a:solidFill>
                  <a:schemeClr val="bg1"/>
                </a:solidFill>
              </a:rPr>
              <a:t>Including: </a:t>
            </a:r>
          </a:p>
          <a:p>
            <a:endParaRPr lang="en-GB" sz="2000" dirty="0">
              <a:solidFill>
                <a:schemeClr val="bg1"/>
              </a:solidFill>
            </a:endParaRPr>
          </a:p>
          <a:p>
            <a:r>
              <a:rPr lang="en-GB" sz="2000" dirty="0">
                <a:solidFill>
                  <a:schemeClr val="bg1"/>
                </a:solidFill>
              </a:rPr>
              <a:t>a summary of how the system will be protected </a:t>
            </a:r>
          </a:p>
          <a:p>
            <a:endParaRPr lang="en-GB" sz="2000" dirty="0">
              <a:solidFill>
                <a:schemeClr val="bg1"/>
              </a:solidFill>
            </a:endParaRPr>
          </a:p>
          <a:p>
            <a:pPr marL="342900" indent="-342900">
              <a:buFont typeface="Wingdings" panose="05000000000000000000" pitchFamily="2" charset="2"/>
              <a:buChar char="Ø"/>
            </a:pPr>
            <a:r>
              <a:rPr lang="en-GB" sz="2000" dirty="0">
                <a:solidFill>
                  <a:schemeClr val="bg1"/>
                </a:solidFill>
              </a:rPr>
              <a:t>Users, e.g. an employee policy with access rights and information availability. </a:t>
            </a:r>
          </a:p>
          <a:p>
            <a:endParaRPr lang="en-GB" sz="2000" dirty="0">
              <a:solidFill>
                <a:schemeClr val="bg1"/>
              </a:solidFill>
            </a:endParaRPr>
          </a:p>
          <a:p>
            <a:r>
              <a:rPr lang="en-GB" sz="2000" dirty="0">
                <a:solidFill>
                  <a:schemeClr val="bg1"/>
                </a:solidFill>
              </a:rPr>
              <a:t>Technologies: </a:t>
            </a:r>
          </a:p>
          <a:p>
            <a:endParaRPr lang="en-GB" sz="2000" dirty="0">
              <a:solidFill>
                <a:schemeClr val="bg1"/>
              </a:solidFill>
            </a:endParaRPr>
          </a:p>
          <a:p>
            <a:pPr marL="285750" indent="-285750">
              <a:buFont typeface="Wingdings" panose="05000000000000000000" pitchFamily="2" charset="2"/>
              <a:buChar char="Ø"/>
            </a:pPr>
            <a:r>
              <a:rPr lang="en-GB" sz="2000" dirty="0">
                <a:solidFill>
                  <a:schemeClr val="bg1"/>
                </a:solidFill>
              </a:rPr>
              <a:t>A list of software resources required, e.g. anti-malware software, Windows Defender, software firewall, port scanning software </a:t>
            </a:r>
          </a:p>
          <a:p>
            <a:pPr marL="285750" indent="-285750">
              <a:buFont typeface="Wingdings" panose="05000000000000000000" pitchFamily="2" charset="2"/>
              <a:buChar char="Ø"/>
            </a:pPr>
            <a:endParaRPr lang="en-GB" sz="2000" dirty="0">
              <a:solidFill>
                <a:schemeClr val="bg1"/>
              </a:solidFill>
            </a:endParaRPr>
          </a:p>
          <a:p>
            <a:pPr marL="285750" indent="-285750">
              <a:buFont typeface="Wingdings" panose="05000000000000000000" pitchFamily="2" charset="2"/>
              <a:buChar char="Ø"/>
            </a:pPr>
            <a:r>
              <a:rPr lang="en-GB" sz="2000" dirty="0">
                <a:solidFill>
                  <a:schemeClr val="bg1"/>
                </a:solidFill>
              </a:rPr>
              <a:t>A list of hardware devices required, e.g. firewalls, routers, switches, wireless access points </a:t>
            </a:r>
          </a:p>
          <a:p>
            <a:pPr marL="285750" indent="-285750">
              <a:buFont typeface="Wingdings" panose="05000000000000000000" pitchFamily="2" charset="2"/>
              <a:buChar char="Ø"/>
            </a:pPr>
            <a:r>
              <a:rPr lang="en-GB" sz="2000" dirty="0">
                <a:solidFill>
                  <a:schemeClr val="bg1"/>
                </a:solidFill>
              </a:rPr>
              <a:t>Description of the tools and techniques, e.g. regular scheduled back-ups and running anti-virus scans </a:t>
            </a:r>
          </a:p>
          <a:p>
            <a:endParaRPr lang="en-GB" dirty="0">
              <a:solidFill>
                <a:schemeClr val="bg1"/>
              </a:solidFill>
            </a:endParaRPr>
          </a:p>
        </p:txBody>
      </p:sp>
    </p:spTree>
    <p:extLst>
      <p:ext uri="{BB962C8B-B14F-4D97-AF65-F5344CB8AC3E}">
        <p14:creationId xmlns:p14="http://schemas.microsoft.com/office/powerpoint/2010/main" val="369884263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0B0C23">
              <a:alpha val="75000"/>
            </a:srgbClr>
          </a:solidFill>
          <a:ln w="13811">
            <a:solidFill>
              <a:srgbClr val="FFFFFF">
                <a:alpha val="16000"/>
              </a:srgbClr>
            </a:solidFill>
            <a:prstDash val="solid"/>
          </a:ln>
        </p:spPr>
      </p:sp>
      <p:pic>
        <p:nvPicPr>
          <p:cNvPr id="4" name="Image 1" descr="preencoded.png"/>
          <p:cNvPicPr>
            <a:picLocks noChangeAspect="1"/>
          </p:cNvPicPr>
          <p:nvPr/>
        </p:nvPicPr>
        <p:blipFill>
          <a:blip r:embed="rId4"/>
          <a:stretch>
            <a:fillRect/>
          </a:stretch>
        </p:blipFill>
        <p:spPr>
          <a:xfrm>
            <a:off x="0" y="0"/>
            <a:ext cx="14630400" cy="8229600"/>
          </a:xfrm>
          <a:prstGeom prst="rect">
            <a:avLst/>
          </a:prstGeom>
        </p:spPr>
      </p:pic>
      <p:sp>
        <p:nvSpPr>
          <p:cNvPr id="5" name="Shape 1"/>
          <p:cNvSpPr/>
          <p:nvPr/>
        </p:nvSpPr>
        <p:spPr>
          <a:xfrm>
            <a:off x="0" y="0"/>
            <a:ext cx="14630400" cy="8229600"/>
          </a:xfrm>
          <a:prstGeom prst="rect">
            <a:avLst/>
          </a:prstGeom>
          <a:solidFill>
            <a:srgbClr val="0B0C23">
              <a:alpha val="80000"/>
            </a:srgbClr>
          </a:solidFill>
          <a:ln/>
        </p:spPr>
      </p:sp>
      <p:sp>
        <p:nvSpPr>
          <p:cNvPr id="7" name="TextBox 6">
            <a:extLst>
              <a:ext uri="{FF2B5EF4-FFF2-40B4-BE49-F238E27FC236}">
                <a16:creationId xmlns:a16="http://schemas.microsoft.com/office/drawing/2014/main" id="{E5D25DE8-0612-4864-A725-34F4F20D63FA}"/>
              </a:ext>
            </a:extLst>
          </p:cNvPr>
          <p:cNvSpPr txBox="1"/>
          <p:nvPr/>
        </p:nvSpPr>
        <p:spPr>
          <a:xfrm>
            <a:off x="373487" y="694373"/>
            <a:ext cx="13909183" cy="729430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lumMod val="95000"/>
                </a:prstClr>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solidFill>
                  <a:prstClr val="white">
                    <a:lumMod val="95000"/>
                  </a:prstClr>
                </a:solidFill>
                <a:latin typeface="Calibri" panose="020F0502020204030204"/>
              </a:rPr>
              <a:t>Your</a:t>
            </a:r>
            <a:r>
              <a:rPr kumimoji="0" lang="en-GB" sz="1800" b="0" i="0" u="none" strike="noStrike" kern="1200" cap="none" spc="0" normalizeH="0" baseline="0" noProof="0" dirty="0">
                <a:ln>
                  <a:noFill/>
                </a:ln>
                <a:solidFill>
                  <a:prstClr val="white">
                    <a:lumMod val="95000"/>
                  </a:prstClr>
                </a:solidFill>
                <a:effectLst/>
                <a:uLnTx/>
                <a:uFillTx/>
                <a:latin typeface="Calibri" panose="020F0502020204030204"/>
                <a:ea typeface="+mn-ea"/>
                <a:cs typeface="+mn-cs"/>
              </a:rPr>
              <a:t> proposed security plan ensures protection across multiple dimensions, including users, technology, and tools and techniques.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lumMod val="95000"/>
                </a:prstClr>
              </a:solidFill>
              <a:effectLst/>
              <a:uLnTx/>
              <a:uFillTx/>
              <a:latin typeface="Calibri" panose="020F0502020204030204"/>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srgbClr val="FF0000"/>
                </a:solidFill>
                <a:effectLst/>
                <a:uLnTx/>
                <a:uFillTx/>
                <a:latin typeface="Calibri" panose="020F0502020204030204"/>
                <a:ea typeface="+mn-ea"/>
                <a:cs typeface="+mn-cs"/>
              </a:rPr>
              <a:t>Users: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lumMod val="95000"/>
                  </a:prstClr>
                </a:solidFill>
                <a:effectLst/>
                <a:uLnTx/>
                <a:uFillTx/>
                <a:latin typeface="Calibri" panose="020F0502020204030204"/>
                <a:ea typeface="+mn-ea"/>
                <a:cs typeface="+mn-cs"/>
              </a:rPr>
              <a:t>By implementing strong access controls and user authentication mechanisms, we prevent unauthorized individuals from accessing sensitive systems and data. Regular security training and awareness programs will also empower users to identify and report potential security incidents, reducing the risk of human error.</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lumMod val="95000"/>
                </a:prstClr>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srgbClr val="FF0000"/>
                </a:solidFill>
                <a:effectLst/>
                <a:uLnTx/>
                <a:uFillTx/>
                <a:latin typeface="Calibri" panose="020F0502020204030204"/>
                <a:ea typeface="+mn-ea"/>
                <a:cs typeface="+mn-cs"/>
              </a:rPr>
              <a:t>Technology:</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lumMod val="95000"/>
                  </a:prstClr>
                </a:solidFill>
                <a:effectLst/>
                <a:uLnTx/>
                <a:uFillTx/>
                <a:latin typeface="Calibri" panose="020F0502020204030204"/>
                <a:ea typeface="+mn-ea"/>
                <a:cs typeface="+mn-cs"/>
              </a:rPr>
              <a:t>Through the implementation of network security measures, data encryption, and regular patching and updates, we create a robust technological foundation that protects the client's systems from external threats and potential vulnerabilities.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lumMod val="95000"/>
                </a:prstClr>
              </a:solidFill>
              <a:effectLst/>
              <a:uLnTx/>
              <a:uFillTx/>
              <a:latin typeface="Calibri" panose="020F0502020204030204"/>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srgbClr val="FF0000"/>
                </a:solidFill>
                <a:effectLst/>
                <a:uLnTx/>
                <a:uFillTx/>
                <a:latin typeface="Calibri" panose="020F0502020204030204"/>
                <a:ea typeface="+mn-ea"/>
                <a:cs typeface="+mn-cs"/>
              </a:rPr>
              <a:t>Tools and Techniques:</a:t>
            </a:r>
          </a:p>
          <a:p>
            <a:pPr marR="0" lvl="0" algn="l" defTabSz="914400" rtl="0" eaLnBrk="1" fontAlgn="auto" latinLnBrk="0" hangingPunct="1">
              <a:lnSpc>
                <a:spcPct val="100000"/>
              </a:lnSpc>
              <a:spcBef>
                <a:spcPts val="0"/>
              </a:spcBef>
              <a:spcAft>
                <a:spcPts val="0"/>
              </a:spcAft>
              <a:buClrTx/>
              <a:buSzTx/>
              <a:tabLst/>
              <a:defRPr/>
            </a:pPr>
            <a:endParaRPr kumimoji="0" lang="en-GB" sz="1800" b="0" i="0" u="none" strike="noStrike" kern="1200" cap="none" spc="0" normalizeH="0" baseline="0" noProof="0" dirty="0">
              <a:ln>
                <a:noFill/>
              </a:ln>
              <a:solidFill>
                <a:srgbClr val="FF0000"/>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lumMod val="95000"/>
                  </a:prstClr>
                </a:solidFill>
                <a:effectLst/>
                <a:uLnTx/>
                <a:uFillTx/>
                <a:latin typeface="Calibri" panose="020F0502020204030204"/>
                <a:ea typeface="+mn-ea"/>
                <a:cs typeface="+mn-cs"/>
              </a:rPr>
              <a:t>By utilising intrusion detection systems, security monitoring tools, and encryption techniques, we enhance the system's ability to detect and respond to potential security incidents swiftly. These tools and techniques work together to provide real-time threat intelligence and enable proactive security measures.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solidFill>
                <a:prstClr val="white">
                  <a:lumMod val="95000"/>
                </a:prstClr>
              </a:solidFill>
              <a:latin typeface="Calibri" panose="020F0502020204030204"/>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solidFill>
                  <a:prstClr val="white">
                    <a:lumMod val="95000"/>
                  </a:prstClr>
                </a:solidFill>
                <a:latin typeface="Calibri" panose="020F0502020204030204"/>
              </a:rPr>
              <a:t>Security Monitoring: Deploying intrusion detection systems (IDS) and security information and event management (SIEM) tools to detect and respond to potential security incidents in real-time.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solidFill>
                <a:prstClr val="white">
                  <a:lumMod val="95000"/>
                </a:prstClr>
              </a:solidFill>
              <a:latin typeface="Calibri" panose="020F0502020204030204"/>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solidFill>
                  <a:prstClr val="white">
                    <a:lumMod val="95000"/>
                  </a:prstClr>
                </a:solidFill>
                <a:latin typeface="Calibri" panose="020F0502020204030204"/>
              </a:rPr>
              <a:t>Regular Patching and Updates: Ensuring that all software, applications, and systems are regularly patched and updated to address known vulnerabilities.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solidFill>
                <a:prstClr val="white">
                  <a:lumMod val="95000"/>
                </a:prstClr>
              </a:solidFill>
              <a:latin typeface="Calibri" panose="020F0502020204030204"/>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solidFill>
                  <a:prstClr val="white">
                    <a:lumMod val="95000"/>
                  </a:prstClr>
                </a:solidFill>
                <a:latin typeface="Calibri" panose="020F0502020204030204"/>
              </a:rPr>
              <a:t>Employee Awareness and Training: Conduct regular security awareness programs and training sessions to educate employees about best practices, social engineering threats, and their role in maintaining security</a:t>
            </a:r>
          </a:p>
        </p:txBody>
      </p:sp>
      <p:sp>
        <p:nvSpPr>
          <p:cNvPr id="8" name="Text 1">
            <a:extLst>
              <a:ext uri="{FF2B5EF4-FFF2-40B4-BE49-F238E27FC236}">
                <a16:creationId xmlns:a16="http://schemas.microsoft.com/office/drawing/2014/main" id="{1547E70C-5463-466A-AA81-118FAD711BE7}"/>
              </a:ext>
            </a:extLst>
          </p:cNvPr>
          <p:cNvSpPr/>
          <p:nvPr/>
        </p:nvSpPr>
        <p:spPr>
          <a:xfrm>
            <a:off x="3849655" y="0"/>
            <a:ext cx="6705600" cy="694373"/>
          </a:xfrm>
          <a:prstGeom prst="rect">
            <a:avLst/>
          </a:prstGeom>
          <a:noFill/>
          <a:ln/>
        </p:spPr>
        <p:txBody>
          <a:bodyPr wrap="none" rtlCol="0" anchor="t"/>
          <a:lstStyle/>
          <a:p>
            <a:pPr marL="0" indent="0">
              <a:lnSpc>
                <a:spcPts val="5468"/>
              </a:lnSpc>
              <a:buNone/>
            </a:pPr>
            <a:r>
              <a:rPr lang="en-US" sz="2800" dirty="0">
                <a:solidFill>
                  <a:srgbClr val="C6BFEE"/>
                </a:solidFill>
                <a:latin typeface="Prompt" pitchFamily="34" charset="0"/>
                <a:ea typeface="Prompt" pitchFamily="34" charset="-122"/>
                <a:cs typeface="Prompt" pitchFamily="34" charset="-120"/>
              </a:rPr>
              <a:t>System Protection Explanation:</a:t>
            </a:r>
          </a:p>
        </p:txBody>
      </p:sp>
    </p:spTree>
    <p:extLst>
      <p:ext uri="{BB962C8B-B14F-4D97-AF65-F5344CB8AC3E}">
        <p14:creationId xmlns:p14="http://schemas.microsoft.com/office/powerpoint/2010/main" val="15123859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0B0C23">
              <a:alpha val="75000"/>
            </a:srgbClr>
          </a:solidFill>
          <a:ln w="13811">
            <a:solidFill>
              <a:srgbClr val="FFFFFF">
                <a:alpha val="16000"/>
              </a:srgbClr>
            </a:solidFill>
            <a:prstDash val="solid"/>
          </a:ln>
        </p:spPr>
      </p:sp>
      <p:sp>
        <p:nvSpPr>
          <p:cNvPr id="7" name="Text 1">
            <a:extLst>
              <a:ext uri="{FF2B5EF4-FFF2-40B4-BE49-F238E27FC236}">
                <a16:creationId xmlns:a16="http://schemas.microsoft.com/office/drawing/2014/main" id="{F67FEBA9-7F27-4AD6-85E8-ED5A15D92203}"/>
              </a:ext>
            </a:extLst>
          </p:cNvPr>
          <p:cNvSpPr/>
          <p:nvPr/>
        </p:nvSpPr>
        <p:spPr>
          <a:xfrm>
            <a:off x="5662241" y="208377"/>
            <a:ext cx="7401163" cy="1095613"/>
          </a:xfrm>
          <a:prstGeom prst="rect">
            <a:avLst/>
          </a:prstGeom>
          <a:noFill/>
          <a:ln/>
        </p:spPr>
        <p:txBody>
          <a:bodyPr wrap="square" rtlCol="0" anchor="t"/>
          <a:lstStyle/>
          <a:p>
            <a:pPr marL="0" indent="0">
              <a:lnSpc>
                <a:spcPts val="4313"/>
              </a:lnSpc>
              <a:buNone/>
            </a:pPr>
            <a:r>
              <a:rPr lang="en-US" sz="3451" dirty="0">
                <a:solidFill>
                  <a:srgbClr val="C6BFEE"/>
                </a:solidFill>
                <a:latin typeface="Prompt" pitchFamily="34" charset="0"/>
                <a:ea typeface="Prompt" pitchFamily="34" charset="-122"/>
                <a:cs typeface="Prompt" pitchFamily="34" charset="-120"/>
              </a:rPr>
              <a:t>:</a:t>
            </a:r>
          </a:p>
        </p:txBody>
      </p:sp>
      <p:pic>
        <p:nvPicPr>
          <p:cNvPr id="9" name="Picture 8">
            <a:extLst>
              <a:ext uri="{FF2B5EF4-FFF2-40B4-BE49-F238E27FC236}">
                <a16:creationId xmlns:a16="http://schemas.microsoft.com/office/drawing/2014/main" id="{B3191013-3030-45AD-B58C-ED1D37EDF8FF}"/>
              </a:ext>
            </a:extLst>
          </p:cNvPr>
          <p:cNvPicPr>
            <a:picLocks noChangeAspect="1"/>
          </p:cNvPicPr>
          <p:nvPr/>
        </p:nvPicPr>
        <p:blipFill>
          <a:blip r:embed="rId4">
            <a:alphaModFix amt="20000"/>
          </a:blip>
          <a:stretch>
            <a:fillRect/>
          </a:stretch>
        </p:blipFill>
        <p:spPr>
          <a:xfrm>
            <a:off x="0" y="0"/>
            <a:ext cx="14630400" cy="8229600"/>
          </a:xfrm>
          <a:prstGeom prst="rect">
            <a:avLst/>
          </a:prstGeom>
        </p:spPr>
      </p:pic>
      <p:sp>
        <p:nvSpPr>
          <p:cNvPr id="11" name="TextBox 10">
            <a:extLst>
              <a:ext uri="{FF2B5EF4-FFF2-40B4-BE49-F238E27FC236}">
                <a16:creationId xmlns:a16="http://schemas.microsoft.com/office/drawing/2014/main" id="{B73F7970-E6FF-435C-8F16-0AE58A4FD721}"/>
              </a:ext>
            </a:extLst>
          </p:cNvPr>
          <p:cNvSpPr txBox="1"/>
          <p:nvPr/>
        </p:nvSpPr>
        <p:spPr>
          <a:xfrm>
            <a:off x="978795" y="357356"/>
            <a:ext cx="13020540" cy="797654"/>
          </a:xfrm>
          <a:prstGeom prst="rect">
            <a:avLst/>
          </a:prstGeom>
          <a:noFill/>
        </p:spPr>
        <p:txBody>
          <a:bodyPr wrap="square">
            <a:spAutoFit/>
          </a:bodyPr>
          <a:lstStyle/>
          <a:p>
            <a:pPr marL="0" marR="0" lvl="0" indent="0" algn="l" defTabSz="914400" rtl="0" eaLnBrk="1" fontAlgn="auto" latinLnBrk="0" hangingPunct="1">
              <a:lnSpc>
                <a:spcPts val="5468"/>
              </a:lnSpc>
              <a:spcBef>
                <a:spcPts val="0"/>
              </a:spcBef>
              <a:spcAft>
                <a:spcPts val="0"/>
              </a:spcAft>
              <a:buClrTx/>
              <a:buSzTx/>
              <a:buFontTx/>
              <a:buNone/>
              <a:tabLst/>
              <a:defRPr/>
            </a:pPr>
            <a:r>
              <a:rPr kumimoji="0" lang="en-GB" sz="4374" b="0" i="0" u="none" strike="noStrike" kern="1200" cap="none" spc="0" normalizeH="0" baseline="0" noProof="0" dirty="0">
                <a:ln>
                  <a:noFill/>
                </a:ln>
                <a:solidFill>
                  <a:srgbClr val="C6BFEE"/>
                </a:solidFill>
                <a:effectLst/>
                <a:uLnTx/>
                <a:uFillTx/>
                <a:latin typeface="Prompt" pitchFamily="34" charset="0"/>
                <a:ea typeface="Prompt" pitchFamily="34" charset="-122"/>
                <a:cs typeface="Prompt" pitchFamily="34" charset="-120"/>
              </a:rPr>
              <a:t>Summary of Technology System Protection</a:t>
            </a:r>
            <a:endParaRPr kumimoji="0" lang="en-US" sz="4374" b="0" i="0" u="none" strike="noStrike" kern="1200" cap="none" spc="0" normalizeH="0" baseline="0" noProof="0" dirty="0">
              <a:ln>
                <a:noFill/>
              </a:ln>
              <a:solidFill>
                <a:srgbClr val="C6BFEE"/>
              </a:solidFill>
              <a:effectLst/>
              <a:uLnTx/>
              <a:uFillTx/>
              <a:latin typeface="Prompt" pitchFamily="34" charset="0"/>
              <a:ea typeface="Prompt" pitchFamily="34" charset="-122"/>
              <a:cs typeface="Prompt" pitchFamily="34" charset="-120"/>
            </a:endParaRPr>
          </a:p>
        </p:txBody>
      </p:sp>
      <p:pic>
        <p:nvPicPr>
          <p:cNvPr id="13" name="Picture 12">
            <a:extLst>
              <a:ext uri="{FF2B5EF4-FFF2-40B4-BE49-F238E27FC236}">
                <a16:creationId xmlns:a16="http://schemas.microsoft.com/office/drawing/2014/main" id="{E4A9650D-EB2C-43E8-8044-05B50D81ABBB}"/>
              </a:ext>
            </a:extLst>
          </p:cNvPr>
          <p:cNvPicPr>
            <a:picLocks noChangeAspect="1"/>
          </p:cNvPicPr>
          <p:nvPr/>
        </p:nvPicPr>
        <p:blipFill>
          <a:blip r:embed="rId5"/>
          <a:stretch>
            <a:fillRect/>
          </a:stretch>
        </p:blipFill>
        <p:spPr>
          <a:xfrm>
            <a:off x="475676" y="1661346"/>
            <a:ext cx="13679048" cy="5826725"/>
          </a:xfrm>
          <a:prstGeom prst="rect">
            <a:avLst/>
          </a:prstGeom>
          <a:ln>
            <a:noFill/>
          </a:ln>
          <a:effectLst>
            <a:softEdge rad="112500"/>
          </a:effectLst>
        </p:spPr>
      </p:pic>
    </p:spTree>
    <p:extLst>
      <p:ext uri="{BB962C8B-B14F-4D97-AF65-F5344CB8AC3E}">
        <p14:creationId xmlns:p14="http://schemas.microsoft.com/office/powerpoint/2010/main" val="12391261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14630400" cy="8229600"/>
          </a:xfrm>
          <a:prstGeom prst="rect">
            <a:avLst/>
          </a:prstGeom>
        </p:spPr>
      </p:pic>
      <p:sp>
        <p:nvSpPr>
          <p:cNvPr id="3" name="Shape 0"/>
          <p:cNvSpPr/>
          <p:nvPr/>
        </p:nvSpPr>
        <p:spPr>
          <a:xfrm>
            <a:off x="0" y="0"/>
            <a:ext cx="14630400" cy="8806696"/>
          </a:xfrm>
          <a:prstGeom prst="rect">
            <a:avLst/>
          </a:prstGeom>
          <a:solidFill>
            <a:srgbClr val="0B0C23">
              <a:alpha val="75000"/>
            </a:srgbClr>
          </a:solidFill>
          <a:ln w="9644">
            <a:solidFill>
              <a:srgbClr val="FFFFFF">
                <a:alpha val="16000"/>
              </a:srgbClr>
            </a:solidFill>
            <a:prstDash val="solid"/>
          </a:ln>
        </p:spPr>
      </p:sp>
      <p:sp>
        <p:nvSpPr>
          <p:cNvPr id="4" name="Text 1"/>
          <p:cNvSpPr/>
          <p:nvPr/>
        </p:nvSpPr>
        <p:spPr>
          <a:xfrm>
            <a:off x="4842944" y="362299"/>
            <a:ext cx="4275298" cy="486013"/>
          </a:xfrm>
          <a:prstGeom prst="rect">
            <a:avLst/>
          </a:prstGeom>
          <a:noFill/>
          <a:ln/>
        </p:spPr>
        <p:txBody>
          <a:bodyPr wrap="none" rtlCol="0" anchor="t"/>
          <a:lstStyle/>
          <a:p>
            <a:pPr marL="0" indent="0">
              <a:lnSpc>
                <a:spcPts val="3827"/>
              </a:lnSpc>
              <a:buNone/>
            </a:pPr>
            <a:r>
              <a:rPr lang="en-US" sz="3062" dirty="0">
                <a:solidFill>
                  <a:schemeClr val="bg1"/>
                </a:solidFill>
              </a:rPr>
              <a:t>Learning Aim B Criteria</a:t>
            </a:r>
            <a:endParaRPr lang="en-US" sz="3062" dirty="0"/>
          </a:p>
        </p:txBody>
      </p:sp>
      <p:pic>
        <p:nvPicPr>
          <p:cNvPr id="18" name="Picture 17">
            <a:extLst>
              <a:ext uri="{FF2B5EF4-FFF2-40B4-BE49-F238E27FC236}">
                <a16:creationId xmlns:a16="http://schemas.microsoft.com/office/drawing/2014/main" id="{D162EA09-267C-4DAF-B501-F688A022A355}"/>
              </a:ext>
            </a:extLst>
          </p:cNvPr>
          <p:cNvPicPr>
            <a:picLocks noChangeAspect="1"/>
          </p:cNvPicPr>
          <p:nvPr/>
        </p:nvPicPr>
        <p:blipFill>
          <a:blip r:embed="rId4"/>
          <a:stretch>
            <a:fillRect/>
          </a:stretch>
        </p:blipFill>
        <p:spPr>
          <a:xfrm>
            <a:off x="514948" y="2221606"/>
            <a:ext cx="12931289" cy="3786388"/>
          </a:xfrm>
          <a:prstGeom prst="rect">
            <a:avLst/>
          </a:prstGeom>
        </p:spPr>
      </p:pic>
    </p:spTree>
    <p:extLst>
      <p:ext uri="{BB962C8B-B14F-4D97-AF65-F5344CB8AC3E}">
        <p14:creationId xmlns:p14="http://schemas.microsoft.com/office/powerpoint/2010/main" val="56861085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0B0C23">
              <a:alpha val="75000"/>
            </a:srgbClr>
          </a:solidFill>
          <a:ln w="13811">
            <a:solidFill>
              <a:srgbClr val="FFFFFF">
                <a:alpha val="16000"/>
              </a:srgbClr>
            </a:solidFill>
            <a:prstDash val="solid"/>
          </a:ln>
        </p:spPr>
      </p:sp>
      <p:sp>
        <p:nvSpPr>
          <p:cNvPr id="7" name="Text 1">
            <a:extLst>
              <a:ext uri="{FF2B5EF4-FFF2-40B4-BE49-F238E27FC236}">
                <a16:creationId xmlns:a16="http://schemas.microsoft.com/office/drawing/2014/main" id="{F67FEBA9-7F27-4AD6-85E8-ED5A15D92203}"/>
              </a:ext>
            </a:extLst>
          </p:cNvPr>
          <p:cNvSpPr/>
          <p:nvPr/>
        </p:nvSpPr>
        <p:spPr>
          <a:xfrm>
            <a:off x="5662241" y="208377"/>
            <a:ext cx="7401163" cy="1095613"/>
          </a:xfrm>
          <a:prstGeom prst="rect">
            <a:avLst/>
          </a:prstGeom>
          <a:noFill/>
          <a:ln/>
        </p:spPr>
        <p:txBody>
          <a:bodyPr wrap="square" rtlCol="0" anchor="t"/>
          <a:lstStyle/>
          <a:p>
            <a:pPr marL="0" indent="0">
              <a:lnSpc>
                <a:spcPts val="4313"/>
              </a:lnSpc>
              <a:buNone/>
            </a:pPr>
            <a:r>
              <a:rPr lang="en-US" sz="3451" dirty="0">
                <a:solidFill>
                  <a:srgbClr val="C6BFEE"/>
                </a:solidFill>
                <a:latin typeface="Prompt" pitchFamily="34" charset="0"/>
                <a:ea typeface="Prompt" pitchFamily="34" charset="-122"/>
                <a:cs typeface="Prompt" pitchFamily="34" charset="-120"/>
              </a:rPr>
              <a:t>:</a:t>
            </a:r>
          </a:p>
        </p:txBody>
      </p:sp>
      <p:pic>
        <p:nvPicPr>
          <p:cNvPr id="9" name="Picture 8">
            <a:extLst>
              <a:ext uri="{FF2B5EF4-FFF2-40B4-BE49-F238E27FC236}">
                <a16:creationId xmlns:a16="http://schemas.microsoft.com/office/drawing/2014/main" id="{B3191013-3030-45AD-B58C-ED1D37EDF8FF}"/>
              </a:ext>
            </a:extLst>
          </p:cNvPr>
          <p:cNvPicPr>
            <a:picLocks noChangeAspect="1"/>
          </p:cNvPicPr>
          <p:nvPr/>
        </p:nvPicPr>
        <p:blipFill>
          <a:blip r:embed="rId4">
            <a:alphaModFix amt="20000"/>
          </a:blip>
          <a:stretch>
            <a:fillRect/>
          </a:stretch>
        </p:blipFill>
        <p:spPr>
          <a:xfrm>
            <a:off x="0" y="0"/>
            <a:ext cx="14630400" cy="8229600"/>
          </a:xfrm>
          <a:prstGeom prst="rect">
            <a:avLst/>
          </a:prstGeom>
        </p:spPr>
      </p:pic>
      <p:pic>
        <p:nvPicPr>
          <p:cNvPr id="5" name="Picture 4">
            <a:extLst>
              <a:ext uri="{FF2B5EF4-FFF2-40B4-BE49-F238E27FC236}">
                <a16:creationId xmlns:a16="http://schemas.microsoft.com/office/drawing/2014/main" id="{C4DA85BD-E049-400A-B794-37FB6F9D5F32}"/>
              </a:ext>
            </a:extLst>
          </p:cNvPr>
          <p:cNvPicPr>
            <a:picLocks noChangeAspect="1"/>
          </p:cNvPicPr>
          <p:nvPr/>
        </p:nvPicPr>
        <p:blipFill>
          <a:blip r:embed="rId5"/>
          <a:stretch>
            <a:fillRect/>
          </a:stretch>
        </p:blipFill>
        <p:spPr>
          <a:xfrm>
            <a:off x="0" y="134332"/>
            <a:ext cx="14630400" cy="7886891"/>
          </a:xfrm>
          <a:prstGeom prst="rect">
            <a:avLst/>
          </a:prstGeom>
          <a:ln>
            <a:noFill/>
          </a:ln>
          <a:effectLst>
            <a:softEdge rad="112500"/>
          </a:effectLst>
        </p:spPr>
      </p:pic>
    </p:spTree>
    <p:extLst>
      <p:ext uri="{BB962C8B-B14F-4D97-AF65-F5344CB8AC3E}">
        <p14:creationId xmlns:p14="http://schemas.microsoft.com/office/powerpoint/2010/main" val="74837703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14630400" cy="8229600"/>
          </a:xfrm>
          <a:prstGeom prst="rect">
            <a:avLst/>
          </a:prstGeom>
        </p:spPr>
      </p:pic>
      <p:sp>
        <p:nvSpPr>
          <p:cNvPr id="3" name="Shape 0"/>
          <p:cNvSpPr/>
          <p:nvPr/>
        </p:nvSpPr>
        <p:spPr>
          <a:xfrm>
            <a:off x="0" y="-114205"/>
            <a:ext cx="14630400" cy="8229600"/>
          </a:xfrm>
          <a:prstGeom prst="rect">
            <a:avLst/>
          </a:prstGeom>
          <a:solidFill>
            <a:srgbClr val="0B0C23">
              <a:alpha val="75000"/>
            </a:srgbClr>
          </a:solidFill>
          <a:ln w="13811">
            <a:solidFill>
              <a:srgbClr val="FFFFFF">
                <a:alpha val="16000"/>
              </a:srgbClr>
            </a:solidFill>
            <a:prstDash val="solid"/>
          </a:ln>
        </p:spPr>
      </p:sp>
      <p:sp>
        <p:nvSpPr>
          <p:cNvPr id="7" name="Text 1">
            <a:extLst>
              <a:ext uri="{FF2B5EF4-FFF2-40B4-BE49-F238E27FC236}">
                <a16:creationId xmlns:a16="http://schemas.microsoft.com/office/drawing/2014/main" id="{F67FEBA9-7F27-4AD6-85E8-ED5A15D92203}"/>
              </a:ext>
            </a:extLst>
          </p:cNvPr>
          <p:cNvSpPr/>
          <p:nvPr/>
        </p:nvSpPr>
        <p:spPr>
          <a:xfrm>
            <a:off x="5662241" y="208377"/>
            <a:ext cx="7401163" cy="1095613"/>
          </a:xfrm>
          <a:prstGeom prst="rect">
            <a:avLst/>
          </a:prstGeom>
          <a:noFill/>
          <a:ln/>
        </p:spPr>
        <p:txBody>
          <a:bodyPr wrap="square" rtlCol="0" anchor="t"/>
          <a:lstStyle/>
          <a:p>
            <a:pPr marL="0" indent="0">
              <a:lnSpc>
                <a:spcPts val="4313"/>
              </a:lnSpc>
              <a:buNone/>
            </a:pPr>
            <a:r>
              <a:rPr lang="en-US" sz="3451" dirty="0">
                <a:solidFill>
                  <a:srgbClr val="C6BFEE"/>
                </a:solidFill>
                <a:latin typeface="Prompt" pitchFamily="34" charset="0"/>
                <a:ea typeface="Prompt" pitchFamily="34" charset="-122"/>
                <a:cs typeface="Prompt" pitchFamily="34" charset="-120"/>
              </a:rPr>
              <a:t>:</a:t>
            </a:r>
          </a:p>
        </p:txBody>
      </p:sp>
      <p:pic>
        <p:nvPicPr>
          <p:cNvPr id="5" name="Picture 4">
            <a:extLst>
              <a:ext uri="{FF2B5EF4-FFF2-40B4-BE49-F238E27FC236}">
                <a16:creationId xmlns:a16="http://schemas.microsoft.com/office/drawing/2014/main" id="{D80ADEAF-D36F-4C93-B262-9BB09ABADAFF}"/>
              </a:ext>
            </a:extLst>
          </p:cNvPr>
          <p:cNvPicPr>
            <a:picLocks noChangeAspect="1"/>
          </p:cNvPicPr>
          <p:nvPr/>
        </p:nvPicPr>
        <p:blipFill>
          <a:blip r:embed="rId4"/>
          <a:stretch>
            <a:fillRect/>
          </a:stretch>
        </p:blipFill>
        <p:spPr>
          <a:xfrm>
            <a:off x="225287" y="208376"/>
            <a:ext cx="14153322" cy="7812847"/>
          </a:xfrm>
          <a:prstGeom prst="rect">
            <a:avLst/>
          </a:prstGeom>
          <a:ln>
            <a:noFill/>
          </a:ln>
          <a:effectLst>
            <a:softEdge rad="112500"/>
          </a:effectLst>
        </p:spPr>
      </p:pic>
    </p:spTree>
    <p:extLst>
      <p:ext uri="{BB962C8B-B14F-4D97-AF65-F5344CB8AC3E}">
        <p14:creationId xmlns:p14="http://schemas.microsoft.com/office/powerpoint/2010/main" val="270940503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0B0C23">
              <a:alpha val="75000"/>
            </a:srgbClr>
          </a:solidFill>
          <a:ln w="13811">
            <a:solidFill>
              <a:srgbClr val="FFFFFF">
                <a:alpha val="16000"/>
              </a:srgbClr>
            </a:solidFill>
            <a:prstDash val="solid"/>
          </a:ln>
        </p:spPr>
      </p:sp>
      <p:sp>
        <p:nvSpPr>
          <p:cNvPr id="7" name="Text 1">
            <a:extLst>
              <a:ext uri="{FF2B5EF4-FFF2-40B4-BE49-F238E27FC236}">
                <a16:creationId xmlns:a16="http://schemas.microsoft.com/office/drawing/2014/main" id="{F67FEBA9-7F27-4AD6-85E8-ED5A15D92203}"/>
              </a:ext>
            </a:extLst>
          </p:cNvPr>
          <p:cNvSpPr/>
          <p:nvPr/>
        </p:nvSpPr>
        <p:spPr>
          <a:xfrm>
            <a:off x="5662241" y="208377"/>
            <a:ext cx="7401163" cy="1095613"/>
          </a:xfrm>
          <a:prstGeom prst="rect">
            <a:avLst/>
          </a:prstGeom>
          <a:noFill/>
          <a:ln/>
        </p:spPr>
        <p:txBody>
          <a:bodyPr wrap="square" rtlCol="0" anchor="t"/>
          <a:lstStyle/>
          <a:p>
            <a:pPr marL="0" indent="0">
              <a:lnSpc>
                <a:spcPts val="4313"/>
              </a:lnSpc>
              <a:buNone/>
            </a:pPr>
            <a:r>
              <a:rPr lang="en-US" sz="3451" dirty="0">
                <a:solidFill>
                  <a:srgbClr val="C6BFEE"/>
                </a:solidFill>
                <a:latin typeface="Prompt" pitchFamily="34" charset="0"/>
                <a:ea typeface="Prompt" pitchFamily="34" charset="-122"/>
                <a:cs typeface="Prompt" pitchFamily="34" charset="-120"/>
              </a:rPr>
              <a:t>:</a:t>
            </a:r>
          </a:p>
        </p:txBody>
      </p:sp>
      <p:pic>
        <p:nvPicPr>
          <p:cNvPr id="6" name="Picture 5">
            <a:extLst>
              <a:ext uri="{FF2B5EF4-FFF2-40B4-BE49-F238E27FC236}">
                <a16:creationId xmlns:a16="http://schemas.microsoft.com/office/drawing/2014/main" id="{B5A5918B-0E1A-4648-937C-0C2F5477BE3F}"/>
              </a:ext>
            </a:extLst>
          </p:cNvPr>
          <p:cNvPicPr>
            <a:picLocks noChangeAspect="1"/>
          </p:cNvPicPr>
          <p:nvPr/>
        </p:nvPicPr>
        <p:blipFill>
          <a:blip r:embed="rId4"/>
          <a:stretch>
            <a:fillRect/>
          </a:stretch>
        </p:blipFill>
        <p:spPr>
          <a:xfrm>
            <a:off x="0" y="39732"/>
            <a:ext cx="14630400" cy="8229601"/>
          </a:xfrm>
          <a:prstGeom prst="rect">
            <a:avLst/>
          </a:prstGeom>
          <a:ln>
            <a:noFill/>
          </a:ln>
          <a:effectLst>
            <a:softEdge rad="112500"/>
          </a:effectLst>
        </p:spPr>
      </p:pic>
    </p:spTree>
    <p:extLst>
      <p:ext uri="{BB962C8B-B14F-4D97-AF65-F5344CB8AC3E}">
        <p14:creationId xmlns:p14="http://schemas.microsoft.com/office/powerpoint/2010/main" val="68661289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0B0C23">
              <a:alpha val="75000"/>
            </a:srgbClr>
          </a:solidFill>
          <a:ln w="13811">
            <a:solidFill>
              <a:srgbClr val="FFFFFF">
                <a:alpha val="16000"/>
              </a:srgbClr>
            </a:solidFill>
            <a:prstDash val="solid"/>
          </a:ln>
        </p:spPr>
      </p:sp>
      <p:sp>
        <p:nvSpPr>
          <p:cNvPr id="7" name="Text 1">
            <a:extLst>
              <a:ext uri="{FF2B5EF4-FFF2-40B4-BE49-F238E27FC236}">
                <a16:creationId xmlns:a16="http://schemas.microsoft.com/office/drawing/2014/main" id="{F67FEBA9-7F27-4AD6-85E8-ED5A15D92203}"/>
              </a:ext>
            </a:extLst>
          </p:cNvPr>
          <p:cNvSpPr/>
          <p:nvPr/>
        </p:nvSpPr>
        <p:spPr>
          <a:xfrm>
            <a:off x="5662241" y="208377"/>
            <a:ext cx="7401163" cy="1095613"/>
          </a:xfrm>
          <a:prstGeom prst="rect">
            <a:avLst/>
          </a:prstGeom>
          <a:noFill/>
          <a:ln/>
        </p:spPr>
        <p:txBody>
          <a:bodyPr wrap="square" rtlCol="0" anchor="t"/>
          <a:lstStyle/>
          <a:p>
            <a:pPr marL="0" indent="0">
              <a:lnSpc>
                <a:spcPts val="4313"/>
              </a:lnSpc>
              <a:buNone/>
            </a:pPr>
            <a:r>
              <a:rPr lang="en-US" sz="3451" dirty="0">
                <a:solidFill>
                  <a:srgbClr val="C6BFEE"/>
                </a:solidFill>
                <a:latin typeface="Prompt" pitchFamily="34" charset="0"/>
                <a:ea typeface="Prompt" pitchFamily="34" charset="-122"/>
                <a:cs typeface="Prompt" pitchFamily="34" charset="-120"/>
              </a:rPr>
              <a:t>:</a:t>
            </a:r>
          </a:p>
        </p:txBody>
      </p:sp>
      <p:pic>
        <p:nvPicPr>
          <p:cNvPr id="5" name="Picture 4">
            <a:extLst>
              <a:ext uri="{FF2B5EF4-FFF2-40B4-BE49-F238E27FC236}">
                <a16:creationId xmlns:a16="http://schemas.microsoft.com/office/drawing/2014/main" id="{E22B6337-A3D8-41BC-9585-8BE2823F4B46}"/>
              </a:ext>
            </a:extLst>
          </p:cNvPr>
          <p:cNvPicPr>
            <a:picLocks noChangeAspect="1"/>
          </p:cNvPicPr>
          <p:nvPr/>
        </p:nvPicPr>
        <p:blipFill>
          <a:blip r:embed="rId4"/>
          <a:stretch>
            <a:fillRect/>
          </a:stretch>
        </p:blipFill>
        <p:spPr>
          <a:xfrm>
            <a:off x="235110" y="208377"/>
            <a:ext cx="14160179" cy="7915206"/>
          </a:xfrm>
          <a:prstGeom prst="rect">
            <a:avLst/>
          </a:prstGeom>
          <a:ln>
            <a:noFill/>
          </a:ln>
          <a:effectLst>
            <a:softEdge rad="112500"/>
          </a:effectLst>
        </p:spPr>
      </p:pic>
    </p:spTree>
    <p:extLst>
      <p:ext uri="{BB962C8B-B14F-4D97-AF65-F5344CB8AC3E}">
        <p14:creationId xmlns:p14="http://schemas.microsoft.com/office/powerpoint/2010/main" val="60099388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0B0C23">
              <a:alpha val="75000"/>
            </a:srgbClr>
          </a:solidFill>
          <a:ln w="13811">
            <a:solidFill>
              <a:srgbClr val="FFFFFF">
                <a:alpha val="16000"/>
              </a:srgbClr>
            </a:solidFill>
            <a:prstDash val="solid"/>
          </a:ln>
        </p:spPr>
      </p:sp>
      <p:sp>
        <p:nvSpPr>
          <p:cNvPr id="7" name="Text 1">
            <a:extLst>
              <a:ext uri="{FF2B5EF4-FFF2-40B4-BE49-F238E27FC236}">
                <a16:creationId xmlns:a16="http://schemas.microsoft.com/office/drawing/2014/main" id="{F67FEBA9-7F27-4AD6-85E8-ED5A15D92203}"/>
              </a:ext>
            </a:extLst>
          </p:cNvPr>
          <p:cNvSpPr/>
          <p:nvPr/>
        </p:nvSpPr>
        <p:spPr>
          <a:xfrm>
            <a:off x="5662241" y="208377"/>
            <a:ext cx="7401163" cy="1095613"/>
          </a:xfrm>
          <a:prstGeom prst="rect">
            <a:avLst/>
          </a:prstGeom>
          <a:noFill/>
          <a:ln/>
        </p:spPr>
        <p:txBody>
          <a:bodyPr wrap="square" rtlCol="0" anchor="t"/>
          <a:lstStyle/>
          <a:p>
            <a:pPr marL="0" indent="0">
              <a:lnSpc>
                <a:spcPts val="4313"/>
              </a:lnSpc>
              <a:buNone/>
            </a:pPr>
            <a:r>
              <a:rPr lang="en-US" sz="3451" dirty="0">
                <a:solidFill>
                  <a:srgbClr val="C6BFEE"/>
                </a:solidFill>
                <a:latin typeface="Prompt" pitchFamily="34" charset="0"/>
                <a:ea typeface="Prompt" pitchFamily="34" charset="-122"/>
                <a:cs typeface="Prompt" pitchFamily="34" charset="-120"/>
              </a:rPr>
              <a:t>:</a:t>
            </a:r>
          </a:p>
        </p:txBody>
      </p:sp>
      <p:pic>
        <p:nvPicPr>
          <p:cNvPr id="5" name="Picture 4">
            <a:extLst>
              <a:ext uri="{FF2B5EF4-FFF2-40B4-BE49-F238E27FC236}">
                <a16:creationId xmlns:a16="http://schemas.microsoft.com/office/drawing/2014/main" id="{C64C9B1B-A8C3-43F2-A99D-58E5A940D855}"/>
              </a:ext>
            </a:extLst>
          </p:cNvPr>
          <p:cNvPicPr>
            <a:picLocks noChangeAspect="1"/>
          </p:cNvPicPr>
          <p:nvPr/>
        </p:nvPicPr>
        <p:blipFill>
          <a:blip r:embed="rId4"/>
          <a:stretch>
            <a:fillRect/>
          </a:stretch>
        </p:blipFill>
        <p:spPr>
          <a:xfrm>
            <a:off x="141667" y="185843"/>
            <a:ext cx="14385701" cy="7835380"/>
          </a:xfrm>
          <a:prstGeom prst="rect">
            <a:avLst/>
          </a:prstGeom>
          <a:ln>
            <a:noFill/>
          </a:ln>
          <a:effectLst>
            <a:softEdge rad="112500"/>
          </a:effectLst>
        </p:spPr>
      </p:pic>
    </p:spTree>
    <p:extLst>
      <p:ext uri="{BB962C8B-B14F-4D97-AF65-F5344CB8AC3E}">
        <p14:creationId xmlns:p14="http://schemas.microsoft.com/office/powerpoint/2010/main" val="154241454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0B0C23">
              <a:alpha val="75000"/>
            </a:srgbClr>
          </a:solidFill>
          <a:ln w="13811">
            <a:solidFill>
              <a:srgbClr val="FFFFFF">
                <a:alpha val="16000"/>
              </a:srgbClr>
            </a:solidFill>
            <a:prstDash val="solid"/>
          </a:ln>
        </p:spPr>
      </p:sp>
      <p:sp>
        <p:nvSpPr>
          <p:cNvPr id="7" name="Text 1">
            <a:extLst>
              <a:ext uri="{FF2B5EF4-FFF2-40B4-BE49-F238E27FC236}">
                <a16:creationId xmlns:a16="http://schemas.microsoft.com/office/drawing/2014/main" id="{F67FEBA9-7F27-4AD6-85E8-ED5A15D92203}"/>
              </a:ext>
            </a:extLst>
          </p:cNvPr>
          <p:cNvSpPr/>
          <p:nvPr/>
        </p:nvSpPr>
        <p:spPr>
          <a:xfrm>
            <a:off x="5662241" y="208377"/>
            <a:ext cx="7401163" cy="1095613"/>
          </a:xfrm>
          <a:prstGeom prst="rect">
            <a:avLst/>
          </a:prstGeom>
          <a:noFill/>
          <a:ln/>
        </p:spPr>
        <p:txBody>
          <a:bodyPr wrap="square" rtlCol="0" anchor="t"/>
          <a:lstStyle/>
          <a:p>
            <a:pPr marL="0" indent="0">
              <a:lnSpc>
                <a:spcPts val="4313"/>
              </a:lnSpc>
              <a:buNone/>
            </a:pPr>
            <a:r>
              <a:rPr lang="en-US" sz="3451" dirty="0">
                <a:solidFill>
                  <a:srgbClr val="C6BFEE"/>
                </a:solidFill>
                <a:latin typeface="Prompt" pitchFamily="34" charset="0"/>
                <a:ea typeface="Prompt" pitchFamily="34" charset="-122"/>
                <a:cs typeface="Prompt" pitchFamily="34" charset="-120"/>
              </a:rPr>
              <a:t>:</a:t>
            </a:r>
          </a:p>
        </p:txBody>
      </p:sp>
      <p:pic>
        <p:nvPicPr>
          <p:cNvPr id="6" name="Picture 5">
            <a:extLst>
              <a:ext uri="{FF2B5EF4-FFF2-40B4-BE49-F238E27FC236}">
                <a16:creationId xmlns:a16="http://schemas.microsoft.com/office/drawing/2014/main" id="{BD58E2A8-4940-4343-8163-B79BE995501C}"/>
              </a:ext>
            </a:extLst>
          </p:cNvPr>
          <p:cNvPicPr>
            <a:picLocks noChangeAspect="1"/>
          </p:cNvPicPr>
          <p:nvPr/>
        </p:nvPicPr>
        <p:blipFill>
          <a:blip r:embed="rId4"/>
          <a:stretch>
            <a:fillRect/>
          </a:stretch>
        </p:blipFill>
        <p:spPr>
          <a:xfrm>
            <a:off x="193183" y="208377"/>
            <a:ext cx="14244033" cy="7861823"/>
          </a:xfrm>
          <a:prstGeom prst="rect">
            <a:avLst/>
          </a:prstGeom>
          <a:ln>
            <a:noFill/>
          </a:ln>
          <a:effectLst>
            <a:softEdge rad="112500"/>
          </a:effectLst>
        </p:spPr>
      </p:pic>
    </p:spTree>
    <p:extLst>
      <p:ext uri="{BB962C8B-B14F-4D97-AF65-F5344CB8AC3E}">
        <p14:creationId xmlns:p14="http://schemas.microsoft.com/office/powerpoint/2010/main" val="40272799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0B0C23">
              <a:alpha val="75000"/>
            </a:srgbClr>
          </a:solidFill>
          <a:ln w="13811">
            <a:solidFill>
              <a:srgbClr val="FFFFFF">
                <a:alpha val="16000"/>
              </a:srgbClr>
            </a:solidFill>
            <a:prstDash val="solid"/>
          </a:ln>
        </p:spPr>
      </p:sp>
      <p:pic>
        <p:nvPicPr>
          <p:cNvPr id="4" name="Image 1" descr="preencoded.png"/>
          <p:cNvPicPr>
            <a:picLocks noChangeAspect="1"/>
          </p:cNvPicPr>
          <p:nvPr/>
        </p:nvPicPr>
        <p:blipFill>
          <a:blip r:embed="rId4"/>
          <a:stretch>
            <a:fillRect/>
          </a:stretch>
        </p:blipFill>
        <p:spPr>
          <a:xfrm>
            <a:off x="0" y="0"/>
            <a:ext cx="14630400" cy="8229600"/>
          </a:xfrm>
          <a:prstGeom prst="rect">
            <a:avLst/>
          </a:prstGeom>
        </p:spPr>
      </p:pic>
      <p:sp>
        <p:nvSpPr>
          <p:cNvPr id="5" name="Shape 1"/>
          <p:cNvSpPr/>
          <p:nvPr/>
        </p:nvSpPr>
        <p:spPr>
          <a:xfrm>
            <a:off x="0" y="0"/>
            <a:ext cx="14630400" cy="8229600"/>
          </a:xfrm>
          <a:prstGeom prst="rect">
            <a:avLst/>
          </a:prstGeom>
          <a:solidFill>
            <a:srgbClr val="0B0C23">
              <a:alpha val="80000"/>
            </a:srgbClr>
          </a:solidFill>
          <a:ln/>
        </p:spPr>
      </p:sp>
      <p:sp>
        <p:nvSpPr>
          <p:cNvPr id="8" name="TextBox 7">
            <a:extLst>
              <a:ext uri="{FF2B5EF4-FFF2-40B4-BE49-F238E27FC236}">
                <a16:creationId xmlns:a16="http://schemas.microsoft.com/office/drawing/2014/main" id="{5366F7B4-3431-4209-A9FE-4BA619C1EA75}"/>
              </a:ext>
            </a:extLst>
          </p:cNvPr>
          <p:cNvSpPr txBox="1"/>
          <p:nvPr/>
        </p:nvSpPr>
        <p:spPr>
          <a:xfrm>
            <a:off x="812468" y="1655305"/>
            <a:ext cx="12541824" cy="4524315"/>
          </a:xfrm>
          <a:prstGeom prst="rect">
            <a:avLst/>
          </a:prstGeom>
          <a:noFill/>
        </p:spPr>
        <p:txBody>
          <a:bodyPr wrap="square" rtlCol="0">
            <a:spAutoFit/>
          </a:bodyPr>
          <a:lstStyle/>
          <a:p>
            <a:r>
              <a:rPr lang="en-GB" sz="4800" dirty="0">
                <a:solidFill>
                  <a:schemeClr val="bg1">
                    <a:lumMod val="95000"/>
                  </a:schemeClr>
                </a:solidFill>
              </a:rPr>
              <a:t>2B.M2 Produce a detailed security plan to protect a system, including:</a:t>
            </a:r>
          </a:p>
          <a:p>
            <a:r>
              <a:rPr lang="en-GB" sz="4800" dirty="0">
                <a:solidFill>
                  <a:schemeClr val="bg1">
                    <a:lumMod val="95000"/>
                  </a:schemeClr>
                </a:solidFill>
              </a:rPr>
              <a:t>● alternative solutions</a:t>
            </a:r>
          </a:p>
          <a:p>
            <a:r>
              <a:rPr lang="en-GB" sz="4800" dirty="0">
                <a:solidFill>
                  <a:schemeClr val="bg1">
                    <a:lumMod val="95000"/>
                  </a:schemeClr>
                </a:solidFill>
              </a:rPr>
              <a:t>● an explanation of how the system will be protected, covering users, technology, and tools and techniques.</a:t>
            </a:r>
            <a:endParaRPr lang="en-GB" dirty="0">
              <a:solidFill>
                <a:schemeClr val="bg1">
                  <a:lumMod val="95000"/>
                </a:schemeClr>
              </a:solidFill>
            </a:endParaRPr>
          </a:p>
        </p:txBody>
      </p:sp>
    </p:spTree>
    <p:extLst>
      <p:ext uri="{BB962C8B-B14F-4D97-AF65-F5344CB8AC3E}">
        <p14:creationId xmlns:p14="http://schemas.microsoft.com/office/powerpoint/2010/main" val="75249712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0B0C23">
              <a:alpha val="75000"/>
            </a:srgbClr>
          </a:solidFill>
          <a:ln w="13811">
            <a:solidFill>
              <a:srgbClr val="FFFFFF">
                <a:alpha val="16000"/>
              </a:srgbClr>
            </a:solidFill>
            <a:prstDash val="solid"/>
          </a:ln>
        </p:spPr>
      </p:sp>
      <p:pic>
        <p:nvPicPr>
          <p:cNvPr id="4" name="Image 1" descr="preencoded.png"/>
          <p:cNvPicPr>
            <a:picLocks noChangeAspect="1"/>
          </p:cNvPicPr>
          <p:nvPr/>
        </p:nvPicPr>
        <p:blipFill>
          <a:blip r:embed="rId4"/>
          <a:stretch>
            <a:fillRect/>
          </a:stretch>
        </p:blipFill>
        <p:spPr>
          <a:xfrm>
            <a:off x="0" y="0"/>
            <a:ext cx="14630400" cy="8229600"/>
          </a:xfrm>
          <a:prstGeom prst="rect">
            <a:avLst/>
          </a:prstGeom>
        </p:spPr>
      </p:pic>
      <p:sp>
        <p:nvSpPr>
          <p:cNvPr id="5" name="Shape 1"/>
          <p:cNvSpPr/>
          <p:nvPr/>
        </p:nvSpPr>
        <p:spPr>
          <a:xfrm>
            <a:off x="0" y="0"/>
            <a:ext cx="14630400" cy="8229600"/>
          </a:xfrm>
          <a:prstGeom prst="rect">
            <a:avLst/>
          </a:prstGeom>
          <a:solidFill>
            <a:srgbClr val="0B0C23">
              <a:alpha val="80000"/>
            </a:srgbClr>
          </a:solidFill>
          <a:ln/>
        </p:spPr>
      </p:sp>
      <p:sp>
        <p:nvSpPr>
          <p:cNvPr id="6" name="TextBox 5">
            <a:extLst>
              <a:ext uri="{FF2B5EF4-FFF2-40B4-BE49-F238E27FC236}">
                <a16:creationId xmlns:a16="http://schemas.microsoft.com/office/drawing/2014/main" id="{92EB9DEE-131F-447C-B81A-755E9A4CED51}"/>
              </a:ext>
            </a:extLst>
          </p:cNvPr>
          <p:cNvSpPr txBox="1"/>
          <p:nvPr/>
        </p:nvSpPr>
        <p:spPr>
          <a:xfrm>
            <a:off x="3957602" y="266428"/>
            <a:ext cx="5703233" cy="1434367"/>
          </a:xfrm>
          <a:prstGeom prst="rect">
            <a:avLst/>
          </a:prstGeom>
          <a:noFill/>
        </p:spPr>
        <p:txBody>
          <a:bodyPr wrap="square" rtlCol="0">
            <a:spAutoFit/>
          </a:bodyPr>
          <a:lstStyle/>
          <a:p>
            <a:pPr marL="0" marR="0" lvl="0" indent="0" algn="l" defTabSz="914400" rtl="0" eaLnBrk="1" fontAlgn="auto" latinLnBrk="0" hangingPunct="1">
              <a:lnSpc>
                <a:spcPts val="5468"/>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C6BFEE"/>
                </a:solidFill>
                <a:effectLst/>
                <a:uLnTx/>
                <a:uFillTx/>
                <a:latin typeface="Prompt" pitchFamily="34" charset="0"/>
                <a:ea typeface="Prompt" pitchFamily="34" charset="-122"/>
                <a:cs typeface="Prompt" pitchFamily="34" charset="-120"/>
              </a:rPr>
              <a:t>Alternative Solutions:</a:t>
            </a:r>
          </a:p>
          <a:p>
            <a:pPr marL="0" marR="0" lvl="0" indent="0" algn="l" defTabSz="914400" rtl="0" eaLnBrk="1" fontAlgn="auto" latinLnBrk="0" hangingPunct="1">
              <a:lnSpc>
                <a:spcPts val="5468"/>
              </a:lnSpc>
              <a:spcBef>
                <a:spcPts val="0"/>
              </a:spcBef>
              <a:spcAft>
                <a:spcPts val="0"/>
              </a:spcAft>
              <a:buClrTx/>
              <a:buSzTx/>
              <a:buFontTx/>
              <a:buNone/>
              <a:tabLst/>
              <a:defRPr/>
            </a:pPr>
            <a:endParaRPr kumimoji="0" lang="en-US" sz="2800" b="0" i="0" u="none" strike="noStrike" kern="1200" cap="none" spc="0" normalizeH="0" baseline="0" noProof="0" dirty="0">
              <a:ln>
                <a:noFill/>
              </a:ln>
              <a:solidFill>
                <a:srgbClr val="C6BFEE"/>
              </a:solidFill>
              <a:effectLst/>
              <a:uLnTx/>
              <a:uFillTx/>
              <a:latin typeface="Prompt" pitchFamily="34" charset="0"/>
              <a:ea typeface="Prompt" pitchFamily="34" charset="-122"/>
              <a:cs typeface="Prompt" pitchFamily="34" charset="-120"/>
            </a:endParaRPr>
          </a:p>
        </p:txBody>
      </p:sp>
      <p:sp>
        <p:nvSpPr>
          <p:cNvPr id="7" name="TextBox 6">
            <a:extLst>
              <a:ext uri="{FF2B5EF4-FFF2-40B4-BE49-F238E27FC236}">
                <a16:creationId xmlns:a16="http://schemas.microsoft.com/office/drawing/2014/main" id="{856901A4-478B-4D49-A894-13002F62E4CD}"/>
              </a:ext>
            </a:extLst>
          </p:cNvPr>
          <p:cNvSpPr txBox="1"/>
          <p:nvPr/>
        </p:nvSpPr>
        <p:spPr>
          <a:xfrm>
            <a:off x="428791" y="408096"/>
            <a:ext cx="13596302" cy="8402300"/>
          </a:xfrm>
          <a:prstGeom prst="rect">
            <a:avLst/>
          </a:prstGeom>
          <a:noFill/>
        </p:spPr>
        <p:txBody>
          <a:bodyPr wrap="square" rtlCol="0">
            <a:spAutoFit/>
          </a:bodyPr>
          <a:lstStyle/>
          <a:p>
            <a:endParaRPr lang="en-GB" dirty="0">
              <a:solidFill>
                <a:schemeClr val="bg1">
                  <a:lumMod val="95000"/>
                </a:schemeClr>
              </a:solidFill>
            </a:endParaRPr>
          </a:p>
          <a:p>
            <a:endParaRPr lang="en-GB" dirty="0">
              <a:solidFill>
                <a:schemeClr val="bg1">
                  <a:lumMod val="95000"/>
                </a:schemeClr>
              </a:solidFill>
            </a:endParaRPr>
          </a:p>
          <a:p>
            <a:endParaRPr lang="en-GB" dirty="0">
              <a:solidFill>
                <a:srgbClr val="FF0000"/>
              </a:solidFill>
            </a:endParaRPr>
          </a:p>
          <a:p>
            <a:r>
              <a:rPr lang="en-GB" dirty="0">
                <a:solidFill>
                  <a:schemeClr val="bg1">
                    <a:lumMod val="95000"/>
                  </a:schemeClr>
                </a:solidFill>
              </a:rPr>
              <a:t>We have considered alternative solutions to address the client's specific needs and constraints. These alternatives are evaluated based on their effectiveness, cost, and feasibility. These alternative solutions, when implemented together, create a layered and comprehensive approach to system security, reducing the severity of risks and enhancing overall resilience  </a:t>
            </a:r>
          </a:p>
          <a:p>
            <a:endParaRPr lang="en-GB" dirty="0">
              <a:solidFill>
                <a:schemeClr val="bg1">
                  <a:lumMod val="95000"/>
                </a:schemeClr>
              </a:solidFill>
            </a:endParaRPr>
          </a:p>
          <a:p>
            <a:r>
              <a:rPr lang="en-GB" dirty="0">
                <a:solidFill>
                  <a:schemeClr val="accent1">
                    <a:lumMod val="60000"/>
                    <a:lumOff val="40000"/>
                  </a:schemeClr>
                </a:solidFill>
              </a:rPr>
              <a:t>Alternative solutions for protecting the system and reducing the severity of risks, e.g. off-site storage, cloud services, regular audits</a:t>
            </a:r>
          </a:p>
          <a:p>
            <a:pPr marL="285750" indent="-285750">
              <a:buFont typeface="Wingdings" panose="05000000000000000000" pitchFamily="2" charset="2"/>
              <a:buChar char="Ø"/>
            </a:pPr>
            <a:endParaRPr lang="en-GB" dirty="0">
              <a:solidFill>
                <a:schemeClr val="accent1">
                  <a:lumMod val="60000"/>
                  <a:lumOff val="40000"/>
                </a:schemeClr>
              </a:solidFill>
            </a:endParaRPr>
          </a:p>
          <a:p>
            <a:r>
              <a:rPr lang="en-GB" dirty="0">
                <a:solidFill>
                  <a:schemeClr val="accent1">
                    <a:lumMod val="60000"/>
                    <a:lumOff val="40000"/>
                  </a:schemeClr>
                </a:solidFill>
              </a:rPr>
              <a:t>Protecting a system and mitigating risks involve a combination of strategies and tools. Here are alternative solutions to enhance system security and reduce the severity of risks:</a:t>
            </a:r>
          </a:p>
          <a:p>
            <a:pPr marL="285750" indent="-285750">
              <a:buFont typeface="Wingdings" panose="05000000000000000000" pitchFamily="2" charset="2"/>
              <a:buChar char="Ø"/>
            </a:pPr>
            <a:endParaRPr lang="en-GB" dirty="0">
              <a:solidFill>
                <a:schemeClr val="bg1">
                  <a:lumMod val="95000"/>
                </a:schemeClr>
              </a:solidFill>
            </a:endParaRPr>
          </a:p>
          <a:p>
            <a:pPr marL="285750" indent="-285750">
              <a:buFont typeface="Wingdings" panose="05000000000000000000" pitchFamily="2" charset="2"/>
              <a:buChar char="Ø"/>
            </a:pPr>
            <a:r>
              <a:rPr lang="en-GB" dirty="0">
                <a:solidFill>
                  <a:schemeClr val="bg1">
                    <a:lumMod val="95000"/>
                  </a:schemeClr>
                </a:solidFill>
              </a:rPr>
              <a:t>Network Segmentation: Implement network segmentation to divide your network into isolated segments. This limits the potential spread of malware or unauthorized access.</a:t>
            </a:r>
          </a:p>
          <a:p>
            <a:endParaRPr lang="en-GB" dirty="0">
              <a:solidFill>
                <a:schemeClr val="bg1">
                  <a:lumMod val="95000"/>
                </a:schemeClr>
              </a:solidFill>
            </a:endParaRPr>
          </a:p>
          <a:p>
            <a:pPr marL="285750" indent="-285750">
              <a:buFont typeface="Wingdings" panose="05000000000000000000" pitchFamily="2" charset="2"/>
              <a:buChar char="Ø"/>
            </a:pPr>
            <a:r>
              <a:rPr lang="en-GB" dirty="0">
                <a:solidFill>
                  <a:schemeClr val="bg1">
                    <a:lumMod val="95000"/>
                  </a:schemeClr>
                </a:solidFill>
              </a:rPr>
              <a:t>Multi-Factor Authentication (MFA): Require users to authenticate using multiple factors (e.g., passwords, biometrics, tokens) to add an extra layer of security beyond just passwords.</a:t>
            </a:r>
          </a:p>
          <a:p>
            <a:endParaRPr lang="en-GB" dirty="0">
              <a:solidFill>
                <a:schemeClr val="bg1">
                  <a:lumMod val="95000"/>
                </a:schemeClr>
              </a:solidFill>
            </a:endParaRPr>
          </a:p>
          <a:p>
            <a:pPr marL="285750" indent="-285750">
              <a:buFont typeface="Wingdings" panose="05000000000000000000" pitchFamily="2" charset="2"/>
              <a:buChar char="Ø"/>
            </a:pPr>
            <a:r>
              <a:rPr lang="en-GB" dirty="0">
                <a:solidFill>
                  <a:schemeClr val="bg1">
                    <a:lumMod val="95000"/>
                  </a:schemeClr>
                </a:solidFill>
              </a:rPr>
              <a:t>Endpoint Security: Employ endpoint security solutions to protect individual devices (e.g., computers, smartphones) from malware, unauthorized access, and other security threats.</a:t>
            </a:r>
          </a:p>
          <a:p>
            <a:pPr marL="285750" indent="-285750">
              <a:buFont typeface="Wingdings" panose="05000000000000000000" pitchFamily="2" charset="2"/>
              <a:buChar char="Ø"/>
            </a:pPr>
            <a:endParaRPr lang="en-GB" dirty="0">
              <a:solidFill>
                <a:schemeClr val="bg1">
                  <a:lumMod val="95000"/>
                </a:schemeClr>
              </a:solidFill>
            </a:endParaRPr>
          </a:p>
          <a:p>
            <a:pPr marL="285750" indent="-285750">
              <a:buFont typeface="Wingdings" panose="05000000000000000000" pitchFamily="2" charset="2"/>
              <a:buChar char="Ø"/>
            </a:pPr>
            <a:r>
              <a:rPr lang="en-GB" dirty="0">
                <a:solidFill>
                  <a:schemeClr val="bg1">
                    <a:lumMod val="95000"/>
                  </a:schemeClr>
                </a:solidFill>
              </a:rPr>
              <a:t>Physical Security Measures: Ensure physical security measures are in place, such as access controls, surveillance cameras, and secure server room access to prevent unauthorized physical access to critical systems.</a:t>
            </a:r>
          </a:p>
          <a:p>
            <a:endParaRPr lang="en-GB" dirty="0">
              <a:solidFill>
                <a:schemeClr val="bg1">
                  <a:lumMod val="95000"/>
                </a:schemeClr>
              </a:solidFill>
            </a:endParaRPr>
          </a:p>
          <a:p>
            <a:pPr marL="285750" indent="-285750">
              <a:buFont typeface="Wingdings" panose="05000000000000000000" pitchFamily="2" charset="2"/>
              <a:buChar char="Ø"/>
            </a:pPr>
            <a:r>
              <a:rPr lang="en-GB" dirty="0">
                <a:solidFill>
                  <a:schemeClr val="bg1">
                    <a:lumMod val="95000"/>
                  </a:schemeClr>
                </a:solidFill>
              </a:rPr>
              <a:t>Third-Party Security Assessment: Assess the security practices of third-party vendors and partners who have access to your systems or handle sensitive data.</a:t>
            </a:r>
          </a:p>
          <a:p>
            <a:pPr marL="285750" indent="-285750">
              <a:buFont typeface="Wingdings" panose="05000000000000000000" pitchFamily="2" charset="2"/>
              <a:buChar char="Ø"/>
            </a:pPr>
            <a:endParaRPr lang="en-GB" dirty="0">
              <a:solidFill>
                <a:schemeClr val="bg1">
                  <a:lumMod val="95000"/>
                </a:schemeClr>
              </a:solidFill>
            </a:endParaRPr>
          </a:p>
          <a:p>
            <a:pPr marL="285750" indent="-285750">
              <a:buFont typeface="Wingdings" panose="05000000000000000000" pitchFamily="2" charset="2"/>
              <a:buChar char="Ø"/>
            </a:pPr>
            <a:endParaRPr lang="en-GB" dirty="0">
              <a:solidFill>
                <a:schemeClr val="bg1">
                  <a:lumMod val="95000"/>
                </a:schemeClr>
              </a:solidFill>
            </a:endParaRPr>
          </a:p>
          <a:p>
            <a:pPr marL="285750" indent="-285750">
              <a:buFont typeface="Wingdings" panose="05000000000000000000" pitchFamily="2" charset="2"/>
              <a:buChar char="Ø"/>
            </a:pPr>
            <a:endParaRPr lang="en-GB" dirty="0">
              <a:solidFill>
                <a:schemeClr val="bg1">
                  <a:lumMod val="95000"/>
                </a:schemeClr>
              </a:solidFill>
            </a:endParaRPr>
          </a:p>
          <a:p>
            <a:endParaRPr lang="en-GB" dirty="0">
              <a:solidFill>
                <a:schemeClr val="bg1">
                  <a:lumMod val="95000"/>
                </a:schemeClr>
              </a:solidFill>
            </a:endParaRPr>
          </a:p>
        </p:txBody>
      </p:sp>
    </p:spTree>
    <p:extLst>
      <p:ext uri="{BB962C8B-B14F-4D97-AF65-F5344CB8AC3E}">
        <p14:creationId xmlns:p14="http://schemas.microsoft.com/office/powerpoint/2010/main" val="422280043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0B0C23">
              <a:alpha val="75000"/>
            </a:srgbClr>
          </a:solidFill>
          <a:ln w="13811">
            <a:solidFill>
              <a:srgbClr val="FFFFFF">
                <a:alpha val="16000"/>
              </a:srgbClr>
            </a:solidFill>
            <a:prstDash val="solid"/>
          </a:ln>
        </p:spPr>
      </p:sp>
      <p:pic>
        <p:nvPicPr>
          <p:cNvPr id="4" name="Image 1" descr="preencoded.png"/>
          <p:cNvPicPr>
            <a:picLocks noChangeAspect="1"/>
          </p:cNvPicPr>
          <p:nvPr/>
        </p:nvPicPr>
        <p:blipFill>
          <a:blip r:embed="rId4"/>
          <a:stretch>
            <a:fillRect/>
          </a:stretch>
        </p:blipFill>
        <p:spPr>
          <a:xfrm>
            <a:off x="0" y="0"/>
            <a:ext cx="14630400" cy="8229600"/>
          </a:xfrm>
          <a:prstGeom prst="rect">
            <a:avLst/>
          </a:prstGeom>
        </p:spPr>
      </p:pic>
      <p:sp>
        <p:nvSpPr>
          <p:cNvPr id="5" name="Shape 1"/>
          <p:cNvSpPr/>
          <p:nvPr/>
        </p:nvSpPr>
        <p:spPr>
          <a:xfrm>
            <a:off x="0" y="0"/>
            <a:ext cx="14630400" cy="8229600"/>
          </a:xfrm>
          <a:prstGeom prst="rect">
            <a:avLst/>
          </a:prstGeom>
          <a:solidFill>
            <a:srgbClr val="0B0C23">
              <a:alpha val="80000"/>
            </a:srgbClr>
          </a:solidFill>
          <a:ln/>
        </p:spPr>
      </p:sp>
      <p:sp>
        <p:nvSpPr>
          <p:cNvPr id="8" name="TextBox 7">
            <a:extLst>
              <a:ext uri="{FF2B5EF4-FFF2-40B4-BE49-F238E27FC236}">
                <a16:creationId xmlns:a16="http://schemas.microsoft.com/office/drawing/2014/main" id="{5366F7B4-3431-4209-A9FE-4BA619C1EA75}"/>
              </a:ext>
            </a:extLst>
          </p:cNvPr>
          <p:cNvSpPr txBox="1"/>
          <p:nvPr/>
        </p:nvSpPr>
        <p:spPr>
          <a:xfrm>
            <a:off x="734096" y="392827"/>
            <a:ext cx="12541824" cy="707886"/>
          </a:xfrm>
          <a:prstGeom prst="rect">
            <a:avLst/>
          </a:prstGeom>
          <a:noFill/>
        </p:spPr>
        <p:txBody>
          <a:bodyPr wrap="square" rtlCol="0">
            <a:spAutoFit/>
          </a:bodyPr>
          <a:lstStyle/>
          <a:p>
            <a:r>
              <a:rPr lang="en-GB" sz="2000" dirty="0">
                <a:solidFill>
                  <a:srgbClr val="C6BFEE"/>
                </a:solidFill>
                <a:latin typeface="Prompt" pitchFamily="34" charset="0"/>
                <a:cs typeface="Prompt" pitchFamily="34" charset="-120"/>
              </a:rPr>
              <a:t>An explanation of how the system will be protected, covering users, technology, and tools and techniques.</a:t>
            </a:r>
          </a:p>
        </p:txBody>
      </p:sp>
      <p:sp>
        <p:nvSpPr>
          <p:cNvPr id="9" name="TextBox 8">
            <a:extLst>
              <a:ext uri="{FF2B5EF4-FFF2-40B4-BE49-F238E27FC236}">
                <a16:creationId xmlns:a16="http://schemas.microsoft.com/office/drawing/2014/main" id="{A4E0FEC6-FEB9-4408-B46D-FF9E41B3C913}"/>
              </a:ext>
            </a:extLst>
          </p:cNvPr>
          <p:cNvSpPr txBox="1"/>
          <p:nvPr/>
        </p:nvSpPr>
        <p:spPr>
          <a:xfrm>
            <a:off x="547352" y="1502260"/>
            <a:ext cx="13348952" cy="5355312"/>
          </a:xfrm>
          <a:prstGeom prst="rect">
            <a:avLst/>
          </a:prstGeom>
          <a:noFill/>
        </p:spPr>
        <p:txBody>
          <a:bodyPr wrap="square">
            <a:spAutoFit/>
          </a:bodyPr>
          <a:lstStyle/>
          <a:p>
            <a:r>
              <a:rPr lang="en-GB" dirty="0">
                <a:solidFill>
                  <a:schemeClr val="bg1"/>
                </a:solidFill>
              </a:rPr>
              <a:t>By integrating these measures across users, technology, tools and techniques, the overall security of the system is enhanced, creating a multi-layered defence against a wide range of potential threats. It's essential to maintain a proactive and adaptive approach to security, frequently reassessing and improving strategies as the threat landscape evolves.</a:t>
            </a:r>
          </a:p>
          <a:p>
            <a:endParaRPr lang="en-GB" dirty="0">
              <a:solidFill>
                <a:schemeClr val="bg1"/>
              </a:solidFill>
            </a:endParaRPr>
          </a:p>
          <a:p>
            <a:endParaRPr lang="en-GB" dirty="0">
              <a:solidFill>
                <a:schemeClr val="bg1"/>
              </a:solidFill>
            </a:endParaRPr>
          </a:p>
          <a:p>
            <a:r>
              <a:rPr lang="en-GB" sz="2000" dirty="0">
                <a:solidFill>
                  <a:srgbClr val="C00000"/>
                </a:solidFill>
              </a:rPr>
              <a:t>Users: </a:t>
            </a:r>
          </a:p>
          <a:p>
            <a:endParaRPr lang="en-GB" dirty="0">
              <a:solidFill>
                <a:schemeClr val="bg1"/>
              </a:solidFill>
            </a:endParaRPr>
          </a:p>
          <a:p>
            <a:r>
              <a:rPr lang="en-GB" dirty="0">
                <a:solidFill>
                  <a:schemeClr val="accent1">
                    <a:lumMod val="60000"/>
                    <a:lumOff val="40000"/>
                  </a:schemeClr>
                </a:solidFill>
              </a:rPr>
              <a:t>User Education and Training:</a:t>
            </a:r>
          </a:p>
          <a:p>
            <a:endParaRPr lang="en-GB" dirty="0">
              <a:solidFill>
                <a:schemeClr val="bg1"/>
              </a:solidFill>
            </a:endParaRPr>
          </a:p>
          <a:p>
            <a:pPr marL="285750" indent="-285750">
              <a:buFont typeface="Wingdings" panose="05000000000000000000" pitchFamily="2" charset="2"/>
              <a:buChar char="Ø"/>
            </a:pPr>
            <a:r>
              <a:rPr lang="en-GB" dirty="0">
                <a:solidFill>
                  <a:schemeClr val="bg1"/>
                </a:solidFill>
              </a:rPr>
              <a:t>Regularly educate users on security best practices, social engineering, and the importance of following security policies.</a:t>
            </a:r>
          </a:p>
          <a:p>
            <a:pPr marL="285750" indent="-285750">
              <a:buFont typeface="Wingdings" panose="05000000000000000000" pitchFamily="2" charset="2"/>
              <a:buChar char="Ø"/>
            </a:pPr>
            <a:r>
              <a:rPr lang="en-GB" dirty="0">
                <a:solidFill>
                  <a:schemeClr val="bg1"/>
                </a:solidFill>
              </a:rPr>
              <a:t>Provide training on how to recognize and report phishing attempts or suspicious activities.</a:t>
            </a:r>
          </a:p>
          <a:p>
            <a:pPr marL="285750" indent="-285750">
              <a:buFont typeface="Wingdings" panose="05000000000000000000" pitchFamily="2" charset="2"/>
              <a:buChar char="Ø"/>
            </a:pPr>
            <a:r>
              <a:rPr lang="en-GB" dirty="0">
                <a:solidFill>
                  <a:schemeClr val="bg1"/>
                </a:solidFill>
              </a:rPr>
              <a:t>User Access Controls:</a:t>
            </a:r>
          </a:p>
          <a:p>
            <a:pPr marL="285750" indent="-285750">
              <a:buFont typeface="Wingdings" panose="05000000000000000000" pitchFamily="2" charset="2"/>
              <a:buChar char="Ø"/>
            </a:pPr>
            <a:endParaRPr lang="en-GB" dirty="0">
              <a:solidFill>
                <a:schemeClr val="bg1"/>
              </a:solidFill>
            </a:endParaRPr>
          </a:p>
          <a:p>
            <a:pPr marL="285750" indent="-285750">
              <a:buFont typeface="Wingdings" panose="05000000000000000000" pitchFamily="2" charset="2"/>
              <a:buChar char="Ø"/>
            </a:pPr>
            <a:r>
              <a:rPr lang="en-GB" dirty="0">
                <a:solidFill>
                  <a:schemeClr val="bg1"/>
                </a:solidFill>
              </a:rPr>
              <a:t>Implement the principle of least privilege, ensuring that users have the minimum level of access required to perform their job functions.</a:t>
            </a:r>
          </a:p>
          <a:p>
            <a:pPr marL="285750" indent="-285750">
              <a:buFont typeface="Wingdings" panose="05000000000000000000" pitchFamily="2" charset="2"/>
              <a:buChar char="Ø"/>
            </a:pPr>
            <a:r>
              <a:rPr lang="en-GB" dirty="0">
                <a:solidFill>
                  <a:schemeClr val="bg1"/>
                </a:solidFill>
              </a:rPr>
              <a:t>Enforce strong password policies and encourage the use of multi-factor authentication (MFA) to enhance user authentication.</a:t>
            </a:r>
          </a:p>
          <a:p>
            <a:pPr marL="285750" indent="-285750">
              <a:buFont typeface="Wingdings" panose="05000000000000000000" pitchFamily="2" charset="2"/>
              <a:buChar char="Ø"/>
            </a:pPr>
            <a:r>
              <a:rPr lang="en-GB" dirty="0">
                <a:solidFill>
                  <a:schemeClr val="bg1"/>
                </a:solidFill>
              </a:rPr>
              <a:t>Security Awareness:</a:t>
            </a:r>
          </a:p>
          <a:p>
            <a:pPr marL="285750" indent="-285750">
              <a:buFont typeface="Wingdings" panose="05000000000000000000" pitchFamily="2" charset="2"/>
              <a:buChar char="Ø"/>
            </a:pPr>
            <a:endParaRPr lang="en-GB" dirty="0">
              <a:solidFill>
                <a:schemeClr val="bg1"/>
              </a:solidFill>
            </a:endParaRPr>
          </a:p>
          <a:p>
            <a:pPr marL="285750" indent="-285750">
              <a:buFont typeface="Wingdings" panose="05000000000000000000" pitchFamily="2" charset="2"/>
              <a:buChar char="Ø"/>
            </a:pPr>
            <a:r>
              <a:rPr lang="en-GB" dirty="0">
                <a:solidFill>
                  <a:schemeClr val="bg1"/>
                </a:solidFill>
              </a:rPr>
              <a:t>Foster a culture of security awareness by encouraging users to be vigilant, report security incidents promptly, and stay informed about the latest security threats.</a:t>
            </a:r>
          </a:p>
        </p:txBody>
      </p:sp>
    </p:spTree>
    <p:extLst>
      <p:ext uri="{BB962C8B-B14F-4D97-AF65-F5344CB8AC3E}">
        <p14:creationId xmlns:p14="http://schemas.microsoft.com/office/powerpoint/2010/main" val="101396995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0B0C23">
              <a:alpha val="75000"/>
            </a:srgbClr>
          </a:solidFill>
          <a:ln w="13811">
            <a:solidFill>
              <a:srgbClr val="FFFFFF">
                <a:alpha val="16000"/>
              </a:srgbClr>
            </a:solidFill>
            <a:prstDash val="solid"/>
          </a:ln>
        </p:spPr>
      </p:sp>
      <p:pic>
        <p:nvPicPr>
          <p:cNvPr id="4" name="Image 1" descr="preencoded.png"/>
          <p:cNvPicPr>
            <a:picLocks noChangeAspect="1"/>
          </p:cNvPicPr>
          <p:nvPr/>
        </p:nvPicPr>
        <p:blipFill>
          <a:blip r:embed="rId4"/>
          <a:stretch>
            <a:fillRect/>
          </a:stretch>
        </p:blipFill>
        <p:spPr>
          <a:xfrm>
            <a:off x="0" y="0"/>
            <a:ext cx="14630400" cy="8229600"/>
          </a:xfrm>
          <a:prstGeom prst="rect">
            <a:avLst/>
          </a:prstGeom>
        </p:spPr>
      </p:pic>
      <p:sp>
        <p:nvSpPr>
          <p:cNvPr id="5" name="Shape 1"/>
          <p:cNvSpPr/>
          <p:nvPr/>
        </p:nvSpPr>
        <p:spPr>
          <a:xfrm>
            <a:off x="0" y="0"/>
            <a:ext cx="14630400" cy="8229600"/>
          </a:xfrm>
          <a:prstGeom prst="rect">
            <a:avLst/>
          </a:prstGeom>
          <a:solidFill>
            <a:srgbClr val="0B0C23">
              <a:alpha val="80000"/>
            </a:srgbClr>
          </a:solidFill>
          <a:ln/>
        </p:spPr>
      </p:sp>
      <p:sp>
        <p:nvSpPr>
          <p:cNvPr id="8" name="TextBox 7">
            <a:extLst>
              <a:ext uri="{FF2B5EF4-FFF2-40B4-BE49-F238E27FC236}">
                <a16:creationId xmlns:a16="http://schemas.microsoft.com/office/drawing/2014/main" id="{5366F7B4-3431-4209-A9FE-4BA619C1EA75}"/>
              </a:ext>
            </a:extLst>
          </p:cNvPr>
          <p:cNvSpPr txBox="1"/>
          <p:nvPr/>
        </p:nvSpPr>
        <p:spPr>
          <a:xfrm>
            <a:off x="734096" y="523576"/>
            <a:ext cx="12541824" cy="707886"/>
          </a:xfrm>
          <a:prstGeom prst="rect">
            <a:avLst/>
          </a:prstGeom>
          <a:noFill/>
        </p:spPr>
        <p:txBody>
          <a:bodyPr wrap="square" rtlCol="0">
            <a:spAutoFit/>
          </a:bodyPr>
          <a:lstStyle/>
          <a:p>
            <a:r>
              <a:rPr lang="en-GB" sz="2000" dirty="0">
                <a:solidFill>
                  <a:srgbClr val="C6BFEE"/>
                </a:solidFill>
                <a:latin typeface="Prompt" pitchFamily="34" charset="0"/>
                <a:cs typeface="Prompt" pitchFamily="34" charset="-120"/>
              </a:rPr>
              <a:t>An explanation of how the system will be protected, covering users, technology, and tools and techniques.</a:t>
            </a:r>
          </a:p>
        </p:txBody>
      </p:sp>
      <p:sp>
        <p:nvSpPr>
          <p:cNvPr id="9" name="TextBox 8">
            <a:extLst>
              <a:ext uri="{FF2B5EF4-FFF2-40B4-BE49-F238E27FC236}">
                <a16:creationId xmlns:a16="http://schemas.microsoft.com/office/drawing/2014/main" id="{A4E0FEC6-FEB9-4408-B46D-FF9E41B3C913}"/>
              </a:ext>
            </a:extLst>
          </p:cNvPr>
          <p:cNvSpPr txBox="1"/>
          <p:nvPr/>
        </p:nvSpPr>
        <p:spPr>
          <a:xfrm>
            <a:off x="547352" y="1690699"/>
            <a:ext cx="13348952" cy="6740307"/>
          </a:xfrm>
          <a:prstGeom prst="rect">
            <a:avLst/>
          </a:prstGeom>
          <a:noFill/>
        </p:spPr>
        <p:txBody>
          <a:bodyPr wrap="square">
            <a:spAutoFit/>
          </a:bodyPr>
          <a:lstStyle/>
          <a:p>
            <a:r>
              <a:rPr lang="en-GB" sz="2000" dirty="0">
                <a:solidFill>
                  <a:srgbClr val="C00000"/>
                </a:solidFill>
              </a:rPr>
              <a:t>Technology:</a:t>
            </a:r>
          </a:p>
          <a:p>
            <a:endParaRPr lang="en-GB" dirty="0">
              <a:solidFill>
                <a:schemeClr val="accent1">
                  <a:lumMod val="20000"/>
                  <a:lumOff val="80000"/>
                </a:schemeClr>
              </a:solidFill>
            </a:endParaRPr>
          </a:p>
          <a:p>
            <a:pPr marL="285750" indent="-285750">
              <a:buFont typeface="Arial" panose="020B0604020202020204" pitchFamily="34" charset="0"/>
              <a:buChar char="•"/>
            </a:pPr>
            <a:r>
              <a:rPr lang="en-GB" dirty="0">
                <a:solidFill>
                  <a:schemeClr val="accent5">
                    <a:lumMod val="60000"/>
                    <a:lumOff val="40000"/>
                  </a:schemeClr>
                </a:solidFill>
              </a:rPr>
              <a:t>Firewalls and Intrusion Prevention Systems (IPS):</a:t>
            </a:r>
          </a:p>
          <a:p>
            <a:endParaRPr lang="en-GB" dirty="0">
              <a:solidFill>
                <a:schemeClr val="accent1">
                  <a:lumMod val="20000"/>
                  <a:lumOff val="80000"/>
                </a:schemeClr>
              </a:solidFill>
            </a:endParaRPr>
          </a:p>
          <a:p>
            <a:r>
              <a:rPr lang="en-GB" dirty="0">
                <a:solidFill>
                  <a:schemeClr val="bg1"/>
                </a:solidFill>
              </a:rPr>
              <a:t>Deploy firewalls to monitor and control incoming and outgoing network traffic.</a:t>
            </a:r>
          </a:p>
          <a:p>
            <a:r>
              <a:rPr lang="en-GB" dirty="0">
                <a:solidFill>
                  <a:schemeClr val="bg1"/>
                </a:solidFill>
              </a:rPr>
              <a:t>Use IPS to detect and prevent potential security threats by analysing network and/or system activities.</a:t>
            </a:r>
          </a:p>
          <a:p>
            <a:endParaRPr lang="en-GB" dirty="0">
              <a:solidFill>
                <a:schemeClr val="bg1"/>
              </a:solidFill>
            </a:endParaRPr>
          </a:p>
          <a:p>
            <a:pPr marL="285750" indent="-285750">
              <a:buFont typeface="Arial" panose="020B0604020202020204" pitchFamily="34" charset="0"/>
              <a:buChar char="•"/>
            </a:pPr>
            <a:r>
              <a:rPr lang="en-GB" dirty="0">
                <a:solidFill>
                  <a:schemeClr val="accent5">
                    <a:lumMod val="60000"/>
                    <a:lumOff val="40000"/>
                  </a:schemeClr>
                </a:solidFill>
              </a:rPr>
              <a:t>Endpoint Protection:</a:t>
            </a:r>
          </a:p>
          <a:p>
            <a:endParaRPr lang="en-GB" dirty="0">
              <a:solidFill>
                <a:schemeClr val="accent1">
                  <a:lumMod val="20000"/>
                  <a:lumOff val="80000"/>
                </a:schemeClr>
              </a:solidFill>
            </a:endParaRPr>
          </a:p>
          <a:p>
            <a:r>
              <a:rPr lang="en-GB" dirty="0">
                <a:solidFill>
                  <a:schemeClr val="bg1"/>
                </a:solidFill>
              </a:rPr>
              <a:t>Employ endpoint protection solutions, including antivirus software and endpoint detection and response (EDR) tools, to safeguard individual devices from malware and other security threats.</a:t>
            </a:r>
          </a:p>
          <a:p>
            <a:endParaRPr lang="en-GB" dirty="0">
              <a:solidFill>
                <a:schemeClr val="bg1"/>
              </a:solidFill>
            </a:endParaRPr>
          </a:p>
          <a:p>
            <a:pPr marL="285750" indent="-285750">
              <a:buFont typeface="Arial" panose="020B0604020202020204" pitchFamily="34" charset="0"/>
              <a:buChar char="•"/>
            </a:pPr>
            <a:r>
              <a:rPr lang="en-GB" dirty="0">
                <a:solidFill>
                  <a:schemeClr val="accent5">
                    <a:lumMod val="60000"/>
                    <a:lumOff val="40000"/>
                  </a:schemeClr>
                </a:solidFill>
              </a:rPr>
              <a:t>Encryption:</a:t>
            </a:r>
          </a:p>
          <a:p>
            <a:r>
              <a:rPr lang="en-GB" dirty="0">
                <a:solidFill>
                  <a:schemeClr val="bg1"/>
                </a:solidFill>
              </a:rPr>
              <a:t>Utilize encryption for sensitive data to protect it from unauthorized access, both in transit and at rest.</a:t>
            </a:r>
          </a:p>
          <a:p>
            <a:endParaRPr lang="en-GB" dirty="0">
              <a:solidFill>
                <a:schemeClr val="bg1"/>
              </a:solidFill>
            </a:endParaRPr>
          </a:p>
          <a:p>
            <a:pPr marL="285750" indent="-285750">
              <a:buFont typeface="Arial" panose="020B0604020202020204" pitchFamily="34" charset="0"/>
              <a:buChar char="•"/>
            </a:pPr>
            <a:r>
              <a:rPr lang="en-GB" dirty="0">
                <a:solidFill>
                  <a:schemeClr val="accent5">
                    <a:lumMod val="60000"/>
                    <a:lumOff val="40000"/>
                  </a:schemeClr>
                </a:solidFill>
              </a:rPr>
              <a:t>Network Segmentation:</a:t>
            </a:r>
          </a:p>
          <a:p>
            <a:endParaRPr lang="en-GB" dirty="0">
              <a:solidFill>
                <a:schemeClr val="bg1"/>
              </a:solidFill>
            </a:endParaRPr>
          </a:p>
          <a:p>
            <a:r>
              <a:rPr lang="en-GB" dirty="0">
                <a:solidFill>
                  <a:schemeClr val="bg1"/>
                </a:solidFill>
              </a:rPr>
              <a:t>Implement network segmentation to isolate different segments of the network, limiting the potential impact of a security breach.</a:t>
            </a:r>
          </a:p>
          <a:p>
            <a:endParaRPr lang="en-GB" dirty="0">
              <a:solidFill>
                <a:schemeClr val="bg1"/>
              </a:solidFill>
            </a:endParaRPr>
          </a:p>
          <a:p>
            <a:pPr marL="285750" indent="-285750">
              <a:buFont typeface="Arial" panose="020B0604020202020204" pitchFamily="34" charset="0"/>
              <a:buChar char="•"/>
            </a:pPr>
            <a:r>
              <a:rPr lang="en-GB" dirty="0">
                <a:solidFill>
                  <a:schemeClr val="accent5">
                    <a:lumMod val="60000"/>
                    <a:lumOff val="40000"/>
                  </a:schemeClr>
                </a:solidFill>
              </a:rPr>
              <a:t>Regular Patching and Updates:</a:t>
            </a:r>
          </a:p>
          <a:p>
            <a:endParaRPr lang="en-GB" dirty="0">
              <a:solidFill>
                <a:schemeClr val="bg1"/>
              </a:solidFill>
            </a:endParaRPr>
          </a:p>
          <a:p>
            <a:r>
              <a:rPr lang="en-GB" dirty="0">
                <a:solidFill>
                  <a:schemeClr val="bg1"/>
                </a:solidFill>
              </a:rPr>
              <a:t>Keep all software, operating systems, and applications up to date by applying security patches promptly to address known vulnerabilities.</a:t>
            </a:r>
          </a:p>
          <a:p>
            <a:endParaRPr lang="en-GB" dirty="0">
              <a:solidFill>
                <a:schemeClr val="bg1"/>
              </a:solidFill>
            </a:endParaRPr>
          </a:p>
        </p:txBody>
      </p:sp>
    </p:spTree>
    <p:extLst>
      <p:ext uri="{BB962C8B-B14F-4D97-AF65-F5344CB8AC3E}">
        <p14:creationId xmlns:p14="http://schemas.microsoft.com/office/powerpoint/2010/main" val="28472174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0B0C23">
              <a:alpha val="75000"/>
            </a:srgbClr>
          </a:solidFill>
          <a:ln w="13811">
            <a:solidFill>
              <a:srgbClr val="FFFFFF">
                <a:alpha val="16000"/>
              </a:srgbClr>
            </a:solidFill>
            <a:prstDash val="solid"/>
          </a:ln>
        </p:spPr>
      </p:sp>
      <p:pic>
        <p:nvPicPr>
          <p:cNvPr id="4" name="Image 1" descr="preencoded.png"/>
          <p:cNvPicPr>
            <a:picLocks noChangeAspect="1"/>
          </p:cNvPicPr>
          <p:nvPr/>
        </p:nvPicPr>
        <p:blipFill>
          <a:blip r:embed="rId4"/>
          <a:stretch>
            <a:fillRect/>
          </a:stretch>
        </p:blipFill>
        <p:spPr>
          <a:xfrm>
            <a:off x="9144000" y="0"/>
            <a:ext cx="5486400" cy="8229600"/>
          </a:xfrm>
          <a:prstGeom prst="rect">
            <a:avLst/>
          </a:prstGeom>
        </p:spPr>
      </p:pic>
      <p:sp>
        <p:nvSpPr>
          <p:cNvPr id="5" name="Text 1"/>
          <p:cNvSpPr/>
          <p:nvPr/>
        </p:nvSpPr>
        <p:spPr>
          <a:xfrm>
            <a:off x="833199" y="2023586"/>
            <a:ext cx="7422159" cy="2522656"/>
          </a:xfrm>
          <a:prstGeom prst="rect">
            <a:avLst/>
          </a:prstGeom>
          <a:noFill/>
          <a:ln/>
        </p:spPr>
        <p:txBody>
          <a:bodyPr wrap="square" rtlCol="0" anchor="t"/>
          <a:lstStyle/>
          <a:p>
            <a:pPr marL="0" indent="0">
              <a:lnSpc>
                <a:spcPts val="6561"/>
              </a:lnSpc>
              <a:buNone/>
            </a:pPr>
            <a:r>
              <a:rPr lang="en-US" sz="5249" dirty="0">
                <a:solidFill>
                  <a:srgbClr val="C6BFEE"/>
                </a:solidFill>
                <a:latin typeface="Prompt" pitchFamily="34" charset="0"/>
                <a:ea typeface="Prompt" pitchFamily="34" charset="-122"/>
                <a:cs typeface="Prompt" pitchFamily="34" charset="-120"/>
              </a:rPr>
              <a:t>Creating a Comprehensive Security Plan</a:t>
            </a:r>
            <a:endParaRPr lang="en-US" sz="5249" dirty="0"/>
          </a:p>
        </p:txBody>
      </p:sp>
      <p:sp>
        <p:nvSpPr>
          <p:cNvPr id="6" name="Text 2"/>
          <p:cNvSpPr/>
          <p:nvPr/>
        </p:nvSpPr>
        <p:spPr>
          <a:xfrm>
            <a:off x="833199" y="4856440"/>
            <a:ext cx="7477601" cy="710803"/>
          </a:xfrm>
          <a:prstGeom prst="rect">
            <a:avLst/>
          </a:prstGeom>
          <a:noFill/>
          <a:ln/>
        </p:spPr>
        <p:txBody>
          <a:bodyPr wrap="square" rtlCol="0" anchor="t"/>
          <a:lstStyle/>
          <a:p>
            <a:pPr marL="0" indent="0">
              <a:lnSpc>
                <a:spcPts val="2799"/>
              </a:lnSpc>
              <a:buNone/>
            </a:pPr>
            <a:r>
              <a:rPr lang="en-US" sz="1750" dirty="0">
                <a:solidFill>
                  <a:srgbClr val="DAD8E9"/>
                </a:solidFill>
                <a:latin typeface="Mukta" pitchFamily="34" charset="0"/>
                <a:ea typeface="Mukta" pitchFamily="34" charset="-122"/>
                <a:cs typeface="Mukta" pitchFamily="34" charset="-120"/>
              </a:rPr>
              <a:t>Welcome to our presentation on producing a detailed security plan to protect a system. Join us as we explore the key components and considerations involved.</a:t>
            </a:r>
            <a:endParaRPr lang="en-US" sz="1750" dirty="0"/>
          </a:p>
        </p:txBody>
      </p:sp>
      <p:sp>
        <p:nvSpPr>
          <p:cNvPr id="7" name="Shape 3"/>
          <p:cNvSpPr/>
          <p:nvPr/>
        </p:nvSpPr>
        <p:spPr>
          <a:xfrm>
            <a:off x="833199" y="6232028"/>
            <a:ext cx="355402" cy="355402"/>
          </a:xfrm>
          <a:prstGeom prst="roundRect">
            <a:avLst>
              <a:gd name="adj" fmla="val 25726039"/>
            </a:avLst>
          </a:prstGeom>
          <a:noFill/>
          <a:ln w="7620">
            <a:solidFill>
              <a:srgbClr val="FFFFFF"/>
            </a:solidFill>
            <a:prstDash val="solid"/>
          </a:ln>
        </p:spPr>
      </p:sp>
      <p:pic>
        <p:nvPicPr>
          <p:cNvPr id="8" name="Image 2" descr="preencoded.png"/>
          <p:cNvPicPr>
            <a:picLocks noChangeAspect="1"/>
          </p:cNvPicPr>
          <p:nvPr/>
        </p:nvPicPr>
        <p:blipFill>
          <a:blip r:embed="rId5"/>
          <a:stretch>
            <a:fillRect/>
          </a:stretch>
        </p:blipFill>
        <p:spPr>
          <a:xfrm>
            <a:off x="833199" y="6247268"/>
            <a:ext cx="340162" cy="340162"/>
          </a:xfrm>
          <a:prstGeom prst="rect">
            <a:avLst/>
          </a:prstGeom>
        </p:spPr>
      </p:pic>
      <p:sp>
        <p:nvSpPr>
          <p:cNvPr id="9" name="Text 4"/>
          <p:cNvSpPr/>
          <p:nvPr/>
        </p:nvSpPr>
        <p:spPr>
          <a:xfrm>
            <a:off x="1180981" y="6157912"/>
            <a:ext cx="2019300" cy="388858"/>
          </a:xfrm>
          <a:prstGeom prst="rect">
            <a:avLst/>
          </a:prstGeom>
          <a:noFill/>
          <a:ln/>
        </p:spPr>
        <p:txBody>
          <a:bodyPr wrap="none" rtlCol="0" anchor="t"/>
          <a:lstStyle/>
          <a:p>
            <a:pPr marL="0" indent="0" algn="l">
              <a:lnSpc>
                <a:spcPts val="3062"/>
              </a:lnSpc>
              <a:buNone/>
            </a:pPr>
            <a:r>
              <a:rPr lang="en-US" sz="2187" b="1" dirty="0">
                <a:solidFill>
                  <a:srgbClr val="DAD8E9"/>
                </a:solidFill>
                <a:latin typeface="Mukta" pitchFamily="34" charset="0"/>
                <a:ea typeface="Mukta" pitchFamily="34" charset="-122"/>
                <a:cs typeface="Mukta" pitchFamily="34" charset="-120"/>
              </a:rPr>
              <a:t>by Amina Kauser</a:t>
            </a:r>
            <a:endParaRPr lang="en-US" sz="2187" dirty="0"/>
          </a:p>
        </p:txBody>
      </p:sp>
    </p:spTree>
    <p:extLst>
      <p:ext uri="{BB962C8B-B14F-4D97-AF65-F5344CB8AC3E}">
        <p14:creationId xmlns:p14="http://schemas.microsoft.com/office/powerpoint/2010/main" val="10415619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0B0C23">
              <a:alpha val="75000"/>
            </a:srgbClr>
          </a:solidFill>
          <a:ln w="13811">
            <a:solidFill>
              <a:srgbClr val="FFFFFF">
                <a:alpha val="16000"/>
              </a:srgbClr>
            </a:solidFill>
            <a:prstDash val="solid"/>
          </a:ln>
        </p:spPr>
      </p:sp>
      <p:pic>
        <p:nvPicPr>
          <p:cNvPr id="4" name="Image 1" descr="preencoded.png"/>
          <p:cNvPicPr>
            <a:picLocks noChangeAspect="1"/>
          </p:cNvPicPr>
          <p:nvPr/>
        </p:nvPicPr>
        <p:blipFill>
          <a:blip r:embed="rId4"/>
          <a:stretch>
            <a:fillRect/>
          </a:stretch>
        </p:blipFill>
        <p:spPr>
          <a:xfrm>
            <a:off x="0" y="0"/>
            <a:ext cx="14630400" cy="8229600"/>
          </a:xfrm>
          <a:prstGeom prst="rect">
            <a:avLst/>
          </a:prstGeom>
        </p:spPr>
      </p:pic>
      <p:sp>
        <p:nvSpPr>
          <p:cNvPr id="5" name="Shape 1"/>
          <p:cNvSpPr/>
          <p:nvPr/>
        </p:nvSpPr>
        <p:spPr>
          <a:xfrm>
            <a:off x="0" y="0"/>
            <a:ext cx="14630400" cy="8229600"/>
          </a:xfrm>
          <a:prstGeom prst="rect">
            <a:avLst/>
          </a:prstGeom>
          <a:solidFill>
            <a:srgbClr val="0B0C23">
              <a:alpha val="80000"/>
            </a:srgbClr>
          </a:solidFill>
          <a:ln/>
        </p:spPr>
      </p:sp>
      <p:sp>
        <p:nvSpPr>
          <p:cNvPr id="8" name="TextBox 7">
            <a:extLst>
              <a:ext uri="{FF2B5EF4-FFF2-40B4-BE49-F238E27FC236}">
                <a16:creationId xmlns:a16="http://schemas.microsoft.com/office/drawing/2014/main" id="{5366F7B4-3431-4209-A9FE-4BA619C1EA75}"/>
              </a:ext>
            </a:extLst>
          </p:cNvPr>
          <p:cNvSpPr txBox="1"/>
          <p:nvPr/>
        </p:nvSpPr>
        <p:spPr>
          <a:xfrm>
            <a:off x="696558" y="374228"/>
            <a:ext cx="12541824" cy="830997"/>
          </a:xfrm>
          <a:prstGeom prst="rect">
            <a:avLst/>
          </a:prstGeom>
          <a:noFill/>
        </p:spPr>
        <p:txBody>
          <a:bodyPr wrap="square" rtlCol="0">
            <a:spAutoFit/>
          </a:bodyPr>
          <a:lstStyle/>
          <a:p>
            <a:r>
              <a:rPr lang="en-GB" sz="2000" dirty="0">
                <a:solidFill>
                  <a:srgbClr val="C6BFEE"/>
                </a:solidFill>
                <a:latin typeface="Prompt" pitchFamily="34" charset="0"/>
                <a:cs typeface="Prompt" pitchFamily="34" charset="-120"/>
              </a:rPr>
              <a:t>An explanation of how the system will be protected, covering users, technology, and tools and techniques</a:t>
            </a:r>
            <a:r>
              <a:rPr lang="en-GB" sz="2800" dirty="0">
                <a:solidFill>
                  <a:schemeClr val="bg1">
                    <a:lumMod val="95000"/>
                  </a:schemeClr>
                </a:solidFill>
              </a:rPr>
              <a:t>.</a:t>
            </a:r>
            <a:endParaRPr lang="en-GB" sz="1050" dirty="0">
              <a:solidFill>
                <a:schemeClr val="bg1">
                  <a:lumMod val="95000"/>
                </a:schemeClr>
              </a:solidFill>
            </a:endParaRPr>
          </a:p>
        </p:txBody>
      </p:sp>
      <p:sp>
        <p:nvSpPr>
          <p:cNvPr id="9" name="TextBox 8">
            <a:extLst>
              <a:ext uri="{FF2B5EF4-FFF2-40B4-BE49-F238E27FC236}">
                <a16:creationId xmlns:a16="http://schemas.microsoft.com/office/drawing/2014/main" id="{A4E0FEC6-FEB9-4408-B46D-FF9E41B3C913}"/>
              </a:ext>
            </a:extLst>
          </p:cNvPr>
          <p:cNvSpPr txBox="1"/>
          <p:nvPr/>
        </p:nvSpPr>
        <p:spPr>
          <a:xfrm>
            <a:off x="547352" y="1328335"/>
            <a:ext cx="13348952" cy="6186309"/>
          </a:xfrm>
          <a:prstGeom prst="rect">
            <a:avLst/>
          </a:prstGeom>
          <a:noFill/>
        </p:spPr>
        <p:txBody>
          <a:bodyPr wrap="square">
            <a:spAutoFit/>
          </a:bodyPr>
          <a:lstStyle/>
          <a:p>
            <a:pPr algn="l"/>
            <a:r>
              <a:rPr lang="en-GB" b="1" i="0" dirty="0">
                <a:solidFill>
                  <a:srgbClr val="FF0000"/>
                </a:solidFill>
                <a:effectLst/>
                <a:latin typeface="Söhne"/>
              </a:rPr>
              <a:t>Tools and Techniques:</a:t>
            </a:r>
          </a:p>
          <a:p>
            <a:pPr algn="l"/>
            <a:endParaRPr lang="en-GB" b="1" i="0" dirty="0">
              <a:solidFill>
                <a:srgbClr val="FF0000"/>
              </a:solidFill>
              <a:effectLst/>
              <a:latin typeface="Söhne"/>
            </a:endParaRPr>
          </a:p>
          <a:p>
            <a:pPr marL="285750" indent="-285750">
              <a:buFont typeface="Arial" panose="020B0604020202020204" pitchFamily="34" charset="0"/>
              <a:buChar char="•"/>
            </a:pPr>
            <a:r>
              <a:rPr lang="en-GB" dirty="0">
                <a:solidFill>
                  <a:schemeClr val="accent5">
                    <a:lumMod val="60000"/>
                    <a:lumOff val="40000"/>
                  </a:schemeClr>
                </a:solidFill>
              </a:rPr>
              <a:t>Security Information and Event Management (SIEM):</a:t>
            </a:r>
          </a:p>
          <a:p>
            <a:pPr algn="l"/>
            <a:r>
              <a:rPr lang="en-GB" b="0" i="0" dirty="0">
                <a:solidFill>
                  <a:schemeClr val="bg1"/>
                </a:solidFill>
                <a:effectLst/>
                <a:latin typeface="Söhne"/>
              </a:rPr>
              <a:t>Implement SIEM solutions to collect, analyse, and correlate log data from various sources, providing insights into potential security incidents.</a:t>
            </a:r>
          </a:p>
          <a:p>
            <a:pPr algn="l"/>
            <a:endParaRPr lang="en-GB" b="1" i="0" dirty="0">
              <a:solidFill>
                <a:schemeClr val="bg1"/>
              </a:solidFill>
              <a:effectLst/>
              <a:latin typeface="Söhne"/>
            </a:endParaRPr>
          </a:p>
          <a:p>
            <a:pPr marL="285750" indent="-285750">
              <a:buFont typeface="Arial" panose="020B0604020202020204" pitchFamily="34" charset="0"/>
              <a:buChar char="•"/>
            </a:pPr>
            <a:r>
              <a:rPr lang="en-GB" dirty="0">
                <a:solidFill>
                  <a:schemeClr val="accent5">
                    <a:lumMod val="60000"/>
                    <a:lumOff val="40000"/>
                  </a:schemeClr>
                </a:solidFill>
              </a:rPr>
              <a:t>Penetration Testing:</a:t>
            </a:r>
          </a:p>
          <a:p>
            <a:pPr lvl="1" algn="l"/>
            <a:r>
              <a:rPr lang="en-GB" b="0" i="0" dirty="0">
                <a:solidFill>
                  <a:schemeClr val="bg1"/>
                </a:solidFill>
                <a:effectLst/>
                <a:latin typeface="Söhne"/>
              </a:rPr>
              <a:t>Conduct regular penetration testing to identify and address vulnerabilities in the system proactively.</a:t>
            </a:r>
          </a:p>
          <a:p>
            <a:pPr lvl="1" algn="l"/>
            <a:endParaRPr lang="en-GB" b="0" i="0" dirty="0">
              <a:solidFill>
                <a:schemeClr val="bg1"/>
              </a:solidFill>
              <a:effectLst/>
              <a:latin typeface="Söhne"/>
            </a:endParaRPr>
          </a:p>
          <a:p>
            <a:pPr marL="285750" indent="-285750">
              <a:buFont typeface="Arial" panose="020B0604020202020204" pitchFamily="34" charset="0"/>
              <a:buChar char="•"/>
            </a:pPr>
            <a:r>
              <a:rPr lang="en-GB" dirty="0">
                <a:solidFill>
                  <a:schemeClr val="accent5">
                    <a:lumMod val="60000"/>
                    <a:lumOff val="40000"/>
                  </a:schemeClr>
                </a:solidFill>
              </a:rPr>
              <a:t>Incident Response Plan</a:t>
            </a:r>
            <a:r>
              <a:rPr lang="en-GB" b="1" dirty="0">
                <a:solidFill>
                  <a:schemeClr val="bg1"/>
                </a:solidFill>
                <a:latin typeface="Söhne"/>
              </a:rPr>
              <a:t>: </a:t>
            </a:r>
            <a:r>
              <a:rPr lang="en-GB" dirty="0">
                <a:solidFill>
                  <a:schemeClr val="bg1"/>
                </a:solidFill>
                <a:latin typeface="Söhne"/>
              </a:rPr>
              <a:t>Develop and regularly update an incident response plan that outlines the steps to be taken in case of a security incident.</a:t>
            </a:r>
          </a:p>
          <a:p>
            <a:endParaRPr lang="en-GB" dirty="0">
              <a:solidFill>
                <a:schemeClr val="accent5">
                  <a:lumMod val="60000"/>
                  <a:lumOff val="40000"/>
                </a:schemeClr>
              </a:solidFill>
            </a:endParaRPr>
          </a:p>
          <a:p>
            <a:pPr marL="285750" indent="-285750">
              <a:buFont typeface="Arial" panose="020B0604020202020204" pitchFamily="34" charset="0"/>
              <a:buChar char="•"/>
            </a:pPr>
            <a:r>
              <a:rPr lang="en-GB" dirty="0">
                <a:solidFill>
                  <a:schemeClr val="accent5">
                    <a:lumMod val="60000"/>
                    <a:lumOff val="40000"/>
                  </a:schemeClr>
                </a:solidFill>
              </a:rPr>
              <a:t>Backup and Disaster Recovery</a:t>
            </a:r>
            <a:r>
              <a:rPr lang="en-GB" b="1" i="0" dirty="0">
                <a:solidFill>
                  <a:schemeClr val="bg1"/>
                </a:solidFill>
                <a:effectLst/>
                <a:latin typeface="Söhne"/>
              </a:rPr>
              <a:t>: </a:t>
            </a:r>
            <a:r>
              <a:rPr lang="en-GB" dirty="0">
                <a:solidFill>
                  <a:schemeClr val="bg1"/>
                </a:solidFill>
                <a:latin typeface="Söhne"/>
              </a:rPr>
              <a:t>Establish regular backup procedures and a disaster recovery plan to ensure the availability and integrity of data in the event of a system failure or data loss.</a:t>
            </a:r>
          </a:p>
          <a:p>
            <a:pPr marL="285750" indent="-285750">
              <a:buFont typeface="Arial" panose="020B0604020202020204" pitchFamily="34" charset="0"/>
              <a:buChar char="•"/>
            </a:pPr>
            <a:endParaRPr lang="en-GB" dirty="0">
              <a:solidFill>
                <a:schemeClr val="bg1"/>
              </a:solidFill>
              <a:latin typeface="Söhne"/>
            </a:endParaRPr>
          </a:p>
          <a:p>
            <a:pPr marL="285750" indent="-285750">
              <a:buFont typeface="Arial" panose="020B0604020202020204" pitchFamily="34" charset="0"/>
              <a:buChar char="•"/>
            </a:pPr>
            <a:r>
              <a:rPr lang="en-GB" dirty="0">
                <a:solidFill>
                  <a:schemeClr val="accent5">
                    <a:lumMod val="60000"/>
                    <a:lumOff val="40000"/>
                  </a:schemeClr>
                </a:solidFill>
              </a:rPr>
              <a:t>Secure Coding Practices</a:t>
            </a:r>
            <a:r>
              <a:rPr lang="en-GB" b="1" dirty="0">
                <a:solidFill>
                  <a:schemeClr val="bg1"/>
                </a:solidFill>
                <a:latin typeface="Söhne"/>
              </a:rPr>
              <a:t>:</a:t>
            </a:r>
            <a:r>
              <a:rPr lang="en-GB" dirty="0">
                <a:solidFill>
                  <a:schemeClr val="bg1"/>
                </a:solidFill>
                <a:latin typeface="Söhne"/>
              </a:rPr>
              <a:t> </a:t>
            </a:r>
            <a:r>
              <a:rPr lang="en-GB" b="0" i="0" dirty="0">
                <a:solidFill>
                  <a:schemeClr val="bg1"/>
                </a:solidFill>
                <a:effectLst/>
                <a:latin typeface="Söhne"/>
              </a:rPr>
              <a:t>Enforce secure coding practices during the development phase to minimize the introduction of vulnerabilities in the software.</a:t>
            </a:r>
          </a:p>
          <a:p>
            <a:pPr marL="285750" indent="-285750">
              <a:buFont typeface="Arial" panose="020B0604020202020204" pitchFamily="34" charset="0"/>
              <a:buChar char="•"/>
            </a:pPr>
            <a:endParaRPr lang="en-GB" b="0" i="0" dirty="0">
              <a:solidFill>
                <a:schemeClr val="bg1"/>
              </a:solidFill>
              <a:effectLst/>
              <a:latin typeface="Söhne"/>
            </a:endParaRPr>
          </a:p>
          <a:p>
            <a:pPr marL="285750" indent="-285750" algn="l">
              <a:buFont typeface="Arial" panose="020B0604020202020204" pitchFamily="34" charset="0"/>
              <a:buChar char="•"/>
            </a:pPr>
            <a:r>
              <a:rPr lang="en-GB" dirty="0">
                <a:solidFill>
                  <a:schemeClr val="accent5">
                    <a:lumMod val="60000"/>
                    <a:lumOff val="40000"/>
                  </a:schemeClr>
                </a:solidFill>
              </a:rPr>
              <a:t>Behavioural Analytics: </a:t>
            </a:r>
            <a:r>
              <a:rPr lang="en-GB" b="0" i="0" dirty="0">
                <a:solidFill>
                  <a:schemeClr val="bg1"/>
                </a:solidFill>
                <a:effectLst/>
                <a:latin typeface="Söhne"/>
              </a:rPr>
              <a:t>Utilize behavioural analytics to identify abnormal patterns of user behaviour that may indicate a security threat.</a:t>
            </a:r>
          </a:p>
          <a:p>
            <a:pPr marL="285750" indent="-285750" algn="l">
              <a:buFont typeface="Arial" panose="020B0604020202020204" pitchFamily="34" charset="0"/>
              <a:buChar char="•"/>
            </a:pPr>
            <a:endParaRPr lang="en-GB" b="0" i="0" dirty="0">
              <a:solidFill>
                <a:schemeClr val="bg1"/>
              </a:solidFill>
              <a:effectLst/>
              <a:latin typeface="Söhne"/>
            </a:endParaRPr>
          </a:p>
          <a:p>
            <a:pPr marL="285750" indent="-285750" algn="l">
              <a:buFont typeface="Arial" panose="020B0604020202020204" pitchFamily="34" charset="0"/>
              <a:buChar char="•"/>
            </a:pPr>
            <a:r>
              <a:rPr lang="en-GB" dirty="0">
                <a:solidFill>
                  <a:schemeClr val="accent5">
                    <a:lumMod val="60000"/>
                    <a:lumOff val="40000"/>
                  </a:schemeClr>
                </a:solidFill>
              </a:rPr>
              <a:t>Third-Party Security Assessment: </a:t>
            </a:r>
            <a:r>
              <a:rPr lang="en-GB" b="0" i="0" dirty="0">
                <a:solidFill>
                  <a:schemeClr val="bg1"/>
                </a:solidFill>
                <a:effectLst/>
                <a:latin typeface="Söhne"/>
              </a:rPr>
              <a:t>Assess the security practices of third-party vendors and partners who have access to the system or handle sensitive data.</a:t>
            </a:r>
          </a:p>
          <a:p>
            <a:endParaRPr lang="en-GB" dirty="0">
              <a:solidFill>
                <a:schemeClr val="bg1"/>
              </a:solidFill>
            </a:endParaRPr>
          </a:p>
        </p:txBody>
      </p:sp>
    </p:spTree>
    <p:extLst>
      <p:ext uri="{BB962C8B-B14F-4D97-AF65-F5344CB8AC3E}">
        <p14:creationId xmlns:p14="http://schemas.microsoft.com/office/powerpoint/2010/main" val="167262937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0B0C23">
              <a:alpha val="75000"/>
            </a:srgbClr>
          </a:solidFill>
          <a:ln w="13811">
            <a:solidFill>
              <a:srgbClr val="FFFFFF">
                <a:alpha val="16000"/>
              </a:srgbClr>
            </a:solidFill>
            <a:prstDash val="solid"/>
          </a:ln>
        </p:spPr>
      </p:sp>
      <p:pic>
        <p:nvPicPr>
          <p:cNvPr id="4" name="Image 1" descr="preencoded.png"/>
          <p:cNvPicPr>
            <a:picLocks noChangeAspect="1"/>
          </p:cNvPicPr>
          <p:nvPr/>
        </p:nvPicPr>
        <p:blipFill>
          <a:blip r:embed="rId4"/>
          <a:stretch>
            <a:fillRect/>
          </a:stretch>
        </p:blipFill>
        <p:spPr>
          <a:xfrm>
            <a:off x="0" y="0"/>
            <a:ext cx="14630400" cy="8229600"/>
          </a:xfrm>
          <a:prstGeom prst="rect">
            <a:avLst/>
          </a:prstGeom>
        </p:spPr>
      </p:pic>
      <p:sp>
        <p:nvSpPr>
          <p:cNvPr id="5" name="Shape 1"/>
          <p:cNvSpPr/>
          <p:nvPr/>
        </p:nvSpPr>
        <p:spPr>
          <a:xfrm>
            <a:off x="0" y="0"/>
            <a:ext cx="14630400" cy="8229600"/>
          </a:xfrm>
          <a:prstGeom prst="rect">
            <a:avLst/>
          </a:prstGeom>
          <a:solidFill>
            <a:srgbClr val="0B0C23">
              <a:alpha val="80000"/>
            </a:srgbClr>
          </a:solidFill>
          <a:ln/>
        </p:spPr>
      </p:sp>
      <p:sp>
        <p:nvSpPr>
          <p:cNvPr id="8" name="TextBox 7">
            <a:extLst>
              <a:ext uri="{FF2B5EF4-FFF2-40B4-BE49-F238E27FC236}">
                <a16:creationId xmlns:a16="http://schemas.microsoft.com/office/drawing/2014/main" id="{5366F7B4-3431-4209-A9FE-4BA619C1EA75}"/>
              </a:ext>
            </a:extLst>
          </p:cNvPr>
          <p:cNvSpPr txBox="1"/>
          <p:nvPr/>
        </p:nvSpPr>
        <p:spPr>
          <a:xfrm>
            <a:off x="928378" y="2591306"/>
            <a:ext cx="12541824" cy="3046988"/>
          </a:xfrm>
          <a:prstGeom prst="rect">
            <a:avLst/>
          </a:prstGeom>
          <a:noFill/>
        </p:spPr>
        <p:txBody>
          <a:bodyPr wrap="square" rtlCol="0">
            <a:spAutoFit/>
          </a:bodyPr>
          <a:lstStyle/>
          <a:p>
            <a:r>
              <a:rPr lang="en-GB" sz="4800" dirty="0">
                <a:solidFill>
                  <a:schemeClr val="bg1">
                    <a:lumMod val="95000"/>
                  </a:schemeClr>
                </a:solidFill>
              </a:rPr>
              <a:t>2B.D2 Justify final decisions, explaining:</a:t>
            </a:r>
          </a:p>
          <a:p>
            <a:r>
              <a:rPr lang="en-GB" sz="4800" dirty="0">
                <a:solidFill>
                  <a:schemeClr val="bg1">
                    <a:lumMod val="95000"/>
                  </a:schemeClr>
                </a:solidFill>
              </a:rPr>
              <a:t>● how the system will fulfil the stated purpose and ‘client’ requirements</a:t>
            </a:r>
          </a:p>
          <a:p>
            <a:r>
              <a:rPr lang="en-GB" sz="4800" dirty="0">
                <a:solidFill>
                  <a:schemeClr val="bg1">
                    <a:lumMod val="95000"/>
                  </a:schemeClr>
                </a:solidFill>
              </a:rPr>
              <a:t>● any constraints on the plan.</a:t>
            </a:r>
            <a:endParaRPr lang="en-GB" dirty="0">
              <a:solidFill>
                <a:schemeClr val="bg1">
                  <a:lumMod val="95000"/>
                </a:schemeClr>
              </a:solidFill>
            </a:endParaRPr>
          </a:p>
        </p:txBody>
      </p:sp>
    </p:spTree>
    <p:extLst>
      <p:ext uri="{BB962C8B-B14F-4D97-AF65-F5344CB8AC3E}">
        <p14:creationId xmlns:p14="http://schemas.microsoft.com/office/powerpoint/2010/main" val="204077400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0B0C23">
              <a:alpha val="75000"/>
            </a:srgbClr>
          </a:solidFill>
          <a:ln w="13811">
            <a:solidFill>
              <a:srgbClr val="FFFFFF">
                <a:alpha val="16000"/>
              </a:srgbClr>
            </a:solidFill>
            <a:prstDash val="solid"/>
          </a:ln>
        </p:spPr>
      </p:sp>
      <p:pic>
        <p:nvPicPr>
          <p:cNvPr id="4" name="Image 1" descr="preencoded.png"/>
          <p:cNvPicPr>
            <a:picLocks noChangeAspect="1"/>
          </p:cNvPicPr>
          <p:nvPr/>
        </p:nvPicPr>
        <p:blipFill>
          <a:blip r:embed="rId4"/>
          <a:stretch>
            <a:fillRect/>
          </a:stretch>
        </p:blipFill>
        <p:spPr>
          <a:xfrm>
            <a:off x="0" y="0"/>
            <a:ext cx="14630400" cy="8229600"/>
          </a:xfrm>
          <a:prstGeom prst="rect">
            <a:avLst/>
          </a:prstGeom>
        </p:spPr>
      </p:pic>
      <p:sp>
        <p:nvSpPr>
          <p:cNvPr id="5" name="Shape 1"/>
          <p:cNvSpPr/>
          <p:nvPr/>
        </p:nvSpPr>
        <p:spPr>
          <a:xfrm>
            <a:off x="579549" y="0"/>
            <a:ext cx="14630400" cy="8229600"/>
          </a:xfrm>
          <a:prstGeom prst="rect">
            <a:avLst/>
          </a:prstGeom>
          <a:solidFill>
            <a:srgbClr val="0B0C23">
              <a:alpha val="80000"/>
            </a:srgbClr>
          </a:solidFill>
          <a:ln/>
        </p:spPr>
      </p:sp>
      <p:sp>
        <p:nvSpPr>
          <p:cNvPr id="7" name="TextBox 6">
            <a:extLst>
              <a:ext uri="{FF2B5EF4-FFF2-40B4-BE49-F238E27FC236}">
                <a16:creationId xmlns:a16="http://schemas.microsoft.com/office/drawing/2014/main" id="{E5D25DE8-0612-4864-A725-34F4F20D63FA}"/>
              </a:ext>
            </a:extLst>
          </p:cNvPr>
          <p:cNvSpPr txBox="1"/>
          <p:nvPr/>
        </p:nvSpPr>
        <p:spPr>
          <a:xfrm>
            <a:off x="579549" y="940811"/>
            <a:ext cx="13355391" cy="683264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dirty="0">
                <a:ln>
                  <a:noFill/>
                </a:ln>
                <a:solidFill>
                  <a:srgbClr val="FF0000"/>
                </a:solidFill>
                <a:effectLst/>
                <a:uLnTx/>
                <a:uFillTx/>
                <a:latin typeface="Calibri" panose="020F0502020204030204"/>
                <a:ea typeface="+mn-ea"/>
                <a:cs typeface="+mn-cs"/>
              </a:rPr>
              <a:t>Justification and Constraints: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800" b="0" i="0" u="none" strike="noStrike" kern="1200" cap="none" spc="0" normalizeH="0" baseline="0" noProof="0" dirty="0">
              <a:ln>
                <a:noFill/>
              </a:ln>
              <a:solidFill>
                <a:prstClr val="white">
                  <a:lumMod val="95000"/>
                </a:prstClr>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dirty="0">
                <a:ln>
                  <a:noFill/>
                </a:ln>
                <a:solidFill>
                  <a:prstClr val="white">
                    <a:lumMod val="95000"/>
                  </a:prstClr>
                </a:solidFill>
                <a:effectLst/>
                <a:uLnTx/>
                <a:uFillTx/>
                <a:latin typeface="Calibri" panose="020F0502020204030204"/>
                <a:ea typeface="+mn-ea"/>
                <a:cs typeface="+mn-cs"/>
              </a:rPr>
              <a:t>Our final decisions are justified based on the client's stated purpose and requirements. The proposed security plan aligns with industry standards and best practices, ensuring the confidentiality, integrity, and availability of the client's technology system and sensitive information.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2800" dirty="0">
              <a:solidFill>
                <a:prstClr val="white">
                  <a:lumMod val="95000"/>
                </a:prstClr>
              </a:solidFill>
              <a:latin typeface="Calibri" panose="020F0502020204030204"/>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dirty="0">
                <a:ln>
                  <a:noFill/>
                </a:ln>
                <a:solidFill>
                  <a:prstClr val="white">
                    <a:lumMod val="95000"/>
                  </a:prstClr>
                </a:solidFill>
                <a:effectLst/>
                <a:uLnTx/>
                <a:uFillTx/>
                <a:latin typeface="Calibri" panose="020F0502020204030204"/>
                <a:ea typeface="+mn-ea"/>
                <a:cs typeface="+mn-cs"/>
              </a:rPr>
              <a:t>The plan also needs to consider any legal, regulatory, or compliance constraints that may impact the implementation of certain security measures.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800" b="0" i="0" u="none" strike="noStrike" kern="1200" cap="none" spc="0" normalizeH="0" baseline="0" noProof="0" dirty="0">
              <a:ln>
                <a:noFill/>
              </a:ln>
              <a:solidFill>
                <a:prstClr val="white">
                  <a:lumMod val="95000"/>
                </a:prstClr>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dirty="0">
                <a:ln>
                  <a:noFill/>
                </a:ln>
                <a:solidFill>
                  <a:prstClr val="white">
                    <a:lumMod val="95000"/>
                  </a:prstClr>
                </a:solidFill>
                <a:effectLst/>
                <a:uLnTx/>
                <a:uFillTx/>
                <a:latin typeface="Calibri" panose="020F0502020204030204"/>
                <a:ea typeface="+mn-ea"/>
                <a:cs typeface="+mn-cs"/>
              </a:rPr>
              <a:t>In your conclusion, </a:t>
            </a:r>
            <a:r>
              <a:rPr lang="en-GB" sz="2800" dirty="0">
                <a:solidFill>
                  <a:prstClr val="white">
                    <a:lumMod val="95000"/>
                  </a:prstClr>
                </a:solidFill>
                <a:latin typeface="Calibri" panose="020F0502020204030204"/>
              </a:rPr>
              <a:t>a </a:t>
            </a:r>
            <a:r>
              <a:rPr kumimoji="0" lang="en-GB" sz="2800" b="0" i="0" u="none" strike="noStrike" kern="1200" cap="none" spc="0" normalizeH="0" baseline="0" noProof="0" dirty="0">
                <a:ln>
                  <a:noFill/>
                </a:ln>
                <a:solidFill>
                  <a:prstClr val="white">
                    <a:lumMod val="95000"/>
                  </a:prstClr>
                </a:solidFill>
                <a:effectLst/>
                <a:uLnTx/>
                <a:uFillTx/>
                <a:latin typeface="Calibri" panose="020F0502020204030204"/>
                <a:ea typeface="+mn-ea"/>
                <a:cs typeface="+mn-cs"/>
              </a:rPr>
              <a:t>detailed security plan needs to provide a comprehensive framework to protect the client's technology system. By conducting a risk assessment, implementing protection measures, and justifying your decisions, you aim to fulfil the client's requirements while addressing any constraints that may arise during the implementation process.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lumMod val="9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1202504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0B0C23">
              <a:alpha val="75000"/>
            </a:srgbClr>
          </a:solidFill>
          <a:ln w="13811">
            <a:solidFill>
              <a:srgbClr val="FFFFFF">
                <a:alpha val="16000"/>
              </a:srgbClr>
            </a:solidFill>
            <a:prstDash val="solid"/>
          </a:ln>
        </p:spPr>
      </p:sp>
      <p:pic>
        <p:nvPicPr>
          <p:cNvPr id="4" name="Image 1" descr="preencoded.png"/>
          <p:cNvPicPr>
            <a:picLocks noChangeAspect="1"/>
          </p:cNvPicPr>
          <p:nvPr/>
        </p:nvPicPr>
        <p:blipFill>
          <a:blip r:embed="rId4"/>
          <a:stretch>
            <a:fillRect/>
          </a:stretch>
        </p:blipFill>
        <p:spPr>
          <a:xfrm>
            <a:off x="0" y="0"/>
            <a:ext cx="14630400" cy="8229600"/>
          </a:xfrm>
          <a:prstGeom prst="rect">
            <a:avLst/>
          </a:prstGeom>
        </p:spPr>
      </p:pic>
      <p:sp>
        <p:nvSpPr>
          <p:cNvPr id="5" name="Shape 1"/>
          <p:cNvSpPr/>
          <p:nvPr/>
        </p:nvSpPr>
        <p:spPr>
          <a:xfrm>
            <a:off x="0" y="0"/>
            <a:ext cx="14630400" cy="8229600"/>
          </a:xfrm>
          <a:prstGeom prst="rect">
            <a:avLst/>
          </a:prstGeom>
          <a:solidFill>
            <a:srgbClr val="0B0C23">
              <a:alpha val="80000"/>
            </a:srgbClr>
          </a:solidFill>
          <a:ln/>
        </p:spPr>
      </p:sp>
      <p:sp>
        <p:nvSpPr>
          <p:cNvPr id="8" name="TextBox 7">
            <a:extLst>
              <a:ext uri="{FF2B5EF4-FFF2-40B4-BE49-F238E27FC236}">
                <a16:creationId xmlns:a16="http://schemas.microsoft.com/office/drawing/2014/main" id="{5366F7B4-3431-4209-A9FE-4BA619C1EA75}"/>
              </a:ext>
            </a:extLst>
          </p:cNvPr>
          <p:cNvSpPr txBox="1"/>
          <p:nvPr/>
        </p:nvSpPr>
        <p:spPr>
          <a:xfrm>
            <a:off x="1587871" y="396687"/>
            <a:ext cx="10855791" cy="400110"/>
          </a:xfrm>
          <a:prstGeom prst="rect">
            <a:avLst/>
          </a:prstGeom>
          <a:noFill/>
        </p:spPr>
        <p:txBody>
          <a:bodyPr wrap="square" rtlCol="0">
            <a:spAutoFit/>
          </a:bodyPr>
          <a:lstStyle/>
          <a:p>
            <a:r>
              <a:rPr lang="en-GB" sz="2000" dirty="0">
                <a:solidFill>
                  <a:srgbClr val="C6BFEE"/>
                </a:solidFill>
                <a:latin typeface="Prompt" pitchFamily="34" charset="0"/>
                <a:cs typeface="Prompt" pitchFamily="34" charset="-120"/>
              </a:rPr>
              <a:t>How the system will fulfil the stated purpose and ‘client’ requirements</a:t>
            </a:r>
          </a:p>
        </p:txBody>
      </p:sp>
      <p:sp>
        <p:nvSpPr>
          <p:cNvPr id="9" name="TextBox 8">
            <a:extLst>
              <a:ext uri="{FF2B5EF4-FFF2-40B4-BE49-F238E27FC236}">
                <a16:creationId xmlns:a16="http://schemas.microsoft.com/office/drawing/2014/main" id="{A4E0FEC6-FEB9-4408-B46D-FF9E41B3C913}"/>
              </a:ext>
            </a:extLst>
          </p:cNvPr>
          <p:cNvSpPr txBox="1"/>
          <p:nvPr/>
        </p:nvSpPr>
        <p:spPr>
          <a:xfrm>
            <a:off x="457200" y="1032525"/>
            <a:ext cx="13348952" cy="7571303"/>
          </a:xfrm>
          <a:prstGeom prst="rect">
            <a:avLst/>
          </a:prstGeom>
          <a:noFill/>
        </p:spPr>
        <p:txBody>
          <a:bodyPr wrap="square">
            <a:spAutoFit/>
          </a:bodyPr>
          <a:lstStyle/>
          <a:p>
            <a:pPr algn="l"/>
            <a:r>
              <a:rPr lang="en-GB" i="0" dirty="0">
                <a:solidFill>
                  <a:schemeClr val="accent1">
                    <a:lumMod val="60000"/>
                    <a:lumOff val="40000"/>
                  </a:schemeClr>
                </a:solidFill>
                <a:effectLst/>
                <a:latin typeface="Söhne"/>
              </a:rPr>
              <a:t>To ensure that the system fulfils the stated purpose and meets the client's requirements, it's essential to align the security measures with the specific goals and constraints of the project. Here's a breakdown of how the system can fulfil its purpose and meet client requirements, along with potential constraints:</a:t>
            </a:r>
          </a:p>
          <a:p>
            <a:pPr algn="l"/>
            <a:endParaRPr lang="en-GB" dirty="0">
              <a:solidFill>
                <a:srgbClr val="FF0000"/>
              </a:solidFill>
              <a:latin typeface="Söhne"/>
            </a:endParaRPr>
          </a:p>
          <a:p>
            <a:pPr algn="l"/>
            <a:r>
              <a:rPr lang="en-GB" i="0" dirty="0">
                <a:solidFill>
                  <a:srgbClr val="FF0000"/>
                </a:solidFill>
                <a:effectLst/>
                <a:latin typeface="Söhne"/>
              </a:rPr>
              <a:t>Fulfilling Stated Purpose and Client Requirements:</a:t>
            </a:r>
          </a:p>
          <a:p>
            <a:pPr algn="l"/>
            <a:endParaRPr lang="en-GB" b="1" dirty="0">
              <a:solidFill>
                <a:srgbClr val="FF0000"/>
              </a:solidFill>
              <a:latin typeface="Söhne"/>
            </a:endParaRPr>
          </a:p>
          <a:p>
            <a:pPr marL="285750" indent="-285750" algn="l">
              <a:buFont typeface="Arial" panose="020B0604020202020204" pitchFamily="34" charset="0"/>
              <a:buChar char="•"/>
            </a:pPr>
            <a:r>
              <a:rPr lang="en-GB" dirty="0">
                <a:solidFill>
                  <a:schemeClr val="accent5">
                    <a:lumMod val="60000"/>
                    <a:lumOff val="40000"/>
                  </a:schemeClr>
                </a:solidFill>
              </a:rPr>
              <a:t>Purpose and Objectives: </a:t>
            </a:r>
            <a:r>
              <a:rPr lang="en-GB" dirty="0">
                <a:solidFill>
                  <a:schemeClr val="bg1"/>
                </a:solidFill>
              </a:rPr>
              <a:t>Clearly define the purpose of the system and its key objectives, such as protecting sensitive data, ensuring system availability, and preventing unauthorized access</a:t>
            </a:r>
            <a:r>
              <a:rPr lang="en-GB" dirty="0">
                <a:solidFill>
                  <a:schemeClr val="accent5">
                    <a:lumMod val="60000"/>
                    <a:lumOff val="40000"/>
                  </a:schemeClr>
                </a:solidFill>
              </a:rPr>
              <a:t>.</a:t>
            </a:r>
          </a:p>
          <a:p>
            <a:pPr algn="l"/>
            <a:endParaRPr lang="en-GB" dirty="0">
              <a:solidFill>
                <a:schemeClr val="accent5">
                  <a:lumMod val="60000"/>
                  <a:lumOff val="40000"/>
                </a:schemeClr>
              </a:solidFill>
            </a:endParaRPr>
          </a:p>
          <a:p>
            <a:pPr marL="285750" indent="-285750" algn="l">
              <a:buFont typeface="Arial" panose="020B0604020202020204" pitchFamily="34" charset="0"/>
              <a:buChar char="•"/>
            </a:pPr>
            <a:r>
              <a:rPr lang="en-GB" dirty="0">
                <a:solidFill>
                  <a:schemeClr val="accent5">
                    <a:lumMod val="60000"/>
                    <a:lumOff val="40000"/>
                  </a:schemeClr>
                </a:solidFill>
              </a:rPr>
              <a:t>Risk Assessment: </a:t>
            </a:r>
            <a:r>
              <a:rPr lang="en-GB" dirty="0">
                <a:solidFill>
                  <a:schemeClr val="bg1"/>
                </a:solidFill>
              </a:rPr>
              <a:t>Conduct a comprehensive risk assessment to identify potential threats, vulnerabilities, and risks to the system.</a:t>
            </a:r>
          </a:p>
          <a:p>
            <a:pPr algn="l"/>
            <a:endParaRPr lang="en-GB" dirty="0">
              <a:solidFill>
                <a:schemeClr val="bg1"/>
              </a:solidFill>
            </a:endParaRPr>
          </a:p>
          <a:p>
            <a:pPr marL="285750" indent="-285750" algn="l">
              <a:buFont typeface="Arial" panose="020B0604020202020204" pitchFamily="34" charset="0"/>
              <a:buChar char="•"/>
            </a:pPr>
            <a:r>
              <a:rPr lang="en-GB" dirty="0">
                <a:solidFill>
                  <a:schemeClr val="accent5">
                    <a:lumMod val="60000"/>
                    <a:lumOff val="40000"/>
                  </a:schemeClr>
                </a:solidFill>
              </a:rPr>
              <a:t>Tailored Security Measures</a:t>
            </a:r>
            <a:r>
              <a:rPr lang="en-GB" dirty="0">
                <a:solidFill>
                  <a:schemeClr val="bg1"/>
                </a:solidFill>
              </a:rPr>
              <a:t>: Implement security measures tailored to the identified risks and in alignment with the specific requirements of the client.</a:t>
            </a:r>
          </a:p>
          <a:p>
            <a:pPr algn="l"/>
            <a:endParaRPr lang="en-GB" dirty="0">
              <a:solidFill>
                <a:schemeClr val="bg1"/>
              </a:solidFill>
            </a:endParaRPr>
          </a:p>
          <a:p>
            <a:pPr marL="285750" indent="-285750" algn="l">
              <a:buFont typeface="Arial" panose="020B0604020202020204" pitchFamily="34" charset="0"/>
              <a:buChar char="•"/>
            </a:pPr>
            <a:r>
              <a:rPr lang="en-GB" dirty="0">
                <a:solidFill>
                  <a:schemeClr val="accent5">
                    <a:lumMod val="60000"/>
                    <a:lumOff val="40000"/>
                  </a:schemeClr>
                </a:solidFill>
              </a:rPr>
              <a:t>User Training and Awareness: </a:t>
            </a:r>
            <a:r>
              <a:rPr lang="en-GB" dirty="0">
                <a:solidFill>
                  <a:schemeClr val="bg1"/>
                </a:solidFill>
              </a:rPr>
              <a:t>Develop and conduct user training programs to ensure that individuals interacting with the system are aware of security best practices and understand their role in maintaining security</a:t>
            </a:r>
            <a:r>
              <a:rPr lang="en-GB" dirty="0">
                <a:solidFill>
                  <a:schemeClr val="accent5">
                    <a:lumMod val="60000"/>
                    <a:lumOff val="40000"/>
                  </a:schemeClr>
                </a:solidFill>
              </a:rPr>
              <a:t>.</a:t>
            </a:r>
          </a:p>
          <a:p>
            <a:pPr marL="285750" indent="-285750" algn="l">
              <a:buFont typeface="Arial" panose="020B0604020202020204" pitchFamily="34" charset="0"/>
              <a:buChar char="•"/>
            </a:pPr>
            <a:endParaRPr lang="en-GB" sz="2000" dirty="0">
              <a:solidFill>
                <a:srgbClr val="C6BFEE"/>
              </a:solidFill>
              <a:latin typeface="Prompt" pitchFamily="34" charset="0"/>
              <a:cs typeface="Prompt" pitchFamily="34" charset="-120"/>
            </a:endParaRPr>
          </a:p>
          <a:p>
            <a:pPr marL="285750" indent="-285750" algn="l">
              <a:buFont typeface="Arial" panose="020B0604020202020204" pitchFamily="34" charset="0"/>
              <a:buChar char="•"/>
            </a:pPr>
            <a:r>
              <a:rPr lang="en-GB" dirty="0">
                <a:solidFill>
                  <a:schemeClr val="accent5">
                    <a:lumMod val="60000"/>
                    <a:lumOff val="40000"/>
                  </a:schemeClr>
                </a:solidFill>
              </a:rPr>
              <a:t>Continuous Monitoring and Improvement: </a:t>
            </a:r>
            <a:r>
              <a:rPr lang="en-GB" dirty="0">
                <a:solidFill>
                  <a:schemeClr val="bg1"/>
                </a:solidFill>
              </a:rPr>
              <a:t>Establish continuous monitoring processes to detect and respond to emerging threats. Regularly update and improve security measures based on the evolving threat landscape</a:t>
            </a:r>
          </a:p>
          <a:p>
            <a:pPr marL="285750" indent="-285750" algn="l">
              <a:buFont typeface="Arial" panose="020B0604020202020204" pitchFamily="34" charset="0"/>
              <a:buChar char="•"/>
            </a:pPr>
            <a:endParaRPr lang="en-GB" dirty="0">
              <a:solidFill>
                <a:schemeClr val="bg1"/>
              </a:solidFill>
            </a:endParaRPr>
          </a:p>
          <a:p>
            <a:pPr marL="285750" indent="-285750" algn="l">
              <a:buFont typeface="Arial" panose="020B0604020202020204" pitchFamily="34" charset="0"/>
              <a:buChar char="•"/>
            </a:pPr>
            <a:r>
              <a:rPr lang="en-GB" dirty="0">
                <a:solidFill>
                  <a:schemeClr val="accent5">
                    <a:lumMod val="60000"/>
                    <a:lumOff val="40000"/>
                  </a:schemeClr>
                </a:solidFill>
              </a:rPr>
              <a:t>Documentation and Reporting</a:t>
            </a:r>
            <a:r>
              <a:rPr lang="en-GB" dirty="0">
                <a:solidFill>
                  <a:schemeClr val="bg1"/>
                </a:solidFill>
              </a:rPr>
              <a:t>:  Maintain comprehensive documentation of security policies, procedures, and incident response plans. Provide regular reports to the client on the state of the system's security</a:t>
            </a:r>
          </a:p>
          <a:p>
            <a:pPr algn="l"/>
            <a:endParaRPr lang="en-GB" dirty="0">
              <a:solidFill>
                <a:schemeClr val="bg1"/>
              </a:solidFill>
            </a:endParaRPr>
          </a:p>
          <a:p>
            <a:pPr marL="285750" indent="-285750" algn="l">
              <a:buFont typeface="Arial" panose="020B0604020202020204" pitchFamily="34" charset="0"/>
              <a:buChar char="•"/>
            </a:pPr>
            <a:r>
              <a:rPr lang="en-GB" dirty="0">
                <a:solidFill>
                  <a:schemeClr val="accent5">
                    <a:lumMod val="60000"/>
                    <a:lumOff val="40000"/>
                  </a:schemeClr>
                </a:solidFill>
              </a:rPr>
              <a:t>Incident Response Plan: </a:t>
            </a:r>
            <a:r>
              <a:rPr lang="en-GB" dirty="0">
                <a:solidFill>
                  <a:schemeClr val="bg1"/>
                </a:solidFill>
              </a:rPr>
              <a:t>Develop and test an incident response plan to ensure a swift and effective response in the event of a security incident.</a:t>
            </a:r>
          </a:p>
          <a:p>
            <a:pPr marL="285750" indent="-285750" algn="l">
              <a:buFont typeface="Arial" panose="020B0604020202020204" pitchFamily="34" charset="0"/>
              <a:buChar char="•"/>
            </a:pPr>
            <a:endParaRPr lang="en-GB" dirty="0">
              <a:solidFill>
                <a:schemeClr val="bg1"/>
              </a:solidFill>
            </a:endParaRPr>
          </a:p>
          <a:p>
            <a:pPr marL="285750" indent="-285750" algn="l">
              <a:buFont typeface="Arial" panose="020B0604020202020204" pitchFamily="34" charset="0"/>
              <a:buChar char="•"/>
            </a:pPr>
            <a:endParaRPr lang="en-GB" dirty="0">
              <a:solidFill>
                <a:schemeClr val="bg1"/>
              </a:solidFill>
            </a:endParaRPr>
          </a:p>
        </p:txBody>
      </p:sp>
    </p:spTree>
    <p:extLst>
      <p:ext uri="{BB962C8B-B14F-4D97-AF65-F5344CB8AC3E}">
        <p14:creationId xmlns:p14="http://schemas.microsoft.com/office/powerpoint/2010/main" val="36575953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0B0C23">
              <a:alpha val="75000"/>
            </a:srgbClr>
          </a:solidFill>
          <a:ln w="13811">
            <a:solidFill>
              <a:srgbClr val="FFFFFF">
                <a:alpha val="16000"/>
              </a:srgbClr>
            </a:solidFill>
            <a:prstDash val="solid"/>
          </a:ln>
        </p:spPr>
      </p:sp>
      <p:pic>
        <p:nvPicPr>
          <p:cNvPr id="4" name="Image 1" descr="preencoded.png"/>
          <p:cNvPicPr>
            <a:picLocks noChangeAspect="1"/>
          </p:cNvPicPr>
          <p:nvPr/>
        </p:nvPicPr>
        <p:blipFill>
          <a:blip r:embed="rId4"/>
          <a:stretch>
            <a:fillRect/>
          </a:stretch>
        </p:blipFill>
        <p:spPr>
          <a:xfrm>
            <a:off x="0" y="0"/>
            <a:ext cx="14630400" cy="8229600"/>
          </a:xfrm>
          <a:prstGeom prst="rect">
            <a:avLst/>
          </a:prstGeom>
        </p:spPr>
      </p:pic>
      <p:sp>
        <p:nvSpPr>
          <p:cNvPr id="5" name="Shape 1"/>
          <p:cNvSpPr/>
          <p:nvPr/>
        </p:nvSpPr>
        <p:spPr>
          <a:xfrm>
            <a:off x="0" y="0"/>
            <a:ext cx="14630400" cy="8229600"/>
          </a:xfrm>
          <a:prstGeom prst="rect">
            <a:avLst/>
          </a:prstGeom>
          <a:solidFill>
            <a:srgbClr val="0B0C23">
              <a:alpha val="80000"/>
            </a:srgbClr>
          </a:solidFill>
          <a:ln/>
        </p:spPr>
      </p:sp>
      <p:sp>
        <p:nvSpPr>
          <p:cNvPr id="8" name="TextBox 7">
            <a:extLst>
              <a:ext uri="{FF2B5EF4-FFF2-40B4-BE49-F238E27FC236}">
                <a16:creationId xmlns:a16="http://schemas.microsoft.com/office/drawing/2014/main" id="{5366F7B4-3431-4209-A9FE-4BA619C1EA75}"/>
              </a:ext>
            </a:extLst>
          </p:cNvPr>
          <p:cNvSpPr txBox="1"/>
          <p:nvPr/>
        </p:nvSpPr>
        <p:spPr>
          <a:xfrm>
            <a:off x="4897741" y="116952"/>
            <a:ext cx="5199295" cy="461665"/>
          </a:xfrm>
          <a:prstGeom prst="rect">
            <a:avLst/>
          </a:prstGeom>
          <a:noFill/>
        </p:spPr>
        <p:txBody>
          <a:bodyPr wrap="square" rtlCol="0">
            <a:spAutoFit/>
          </a:bodyPr>
          <a:lstStyle/>
          <a:p>
            <a:r>
              <a:rPr lang="en-GB" sz="2400" dirty="0">
                <a:solidFill>
                  <a:srgbClr val="C6BFEE"/>
                </a:solidFill>
                <a:latin typeface="Prompt" pitchFamily="34" charset="0"/>
                <a:cs typeface="Prompt" pitchFamily="34" charset="-120"/>
              </a:rPr>
              <a:t>Any constraints on the plan</a:t>
            </a:r>
          </a:p>
        </p:txBody>
      </p:sp>
      <p:sp>
        <p:nvSpPr>
          <p:cNvPr id="9" name="TextBox 8">
            <a:extLst>
              <a:ext uri="{FF2B5EF4-FFF2-40B4-BE49-F238E27FC236}">
                <a16:creationId xmlns:a16="http://schemas.microsoft.com/office/drawing/2014/main" id="{A4E0FEC6-FEB9-4408-B46D-FF9E41B3C913}"/>
              </a:ext>
            </a:extLst>
          </p:cNvPr>
          <p:cNvSpPr txBox="1"/>
          <p:nvPr/>
        </p:nvSpPr>
        <p:spPr>
          <a:xfrm>
            <a:off x="167425" y="518536"/>
            <a:ext cx="14295549" cy="7571303"/>
          </a:xfrm>
          <a:prstGeom prst="rect">
            <a:avLst/>
          </a:prstGeom>
          <a:noFill/>
        </p:spPr>
        <p:txBody>
          <a:bodyPr wrap="square">
            <a:spAutoFit/>
          </a:bodyPr>
          <a:lstStyle/>
          <a:p>
            <a:pPr algn="l"/>
            <a:r>
              <a:rPr lang="en-GB" i="0" dirty="0">
                <a:solidFill>
                  <a:schemeClr val="accent1">
                    <a:lumMod val="60000"/>
                    <a:lumOff val="40000"/>
                  </a:schemeClr>
                </a:solidFill>
                <a:effectLst/>
                <a:latin typeface="Söhne"/>
              </a:rPr>
              <a:t>By addressing these constraints and tailoring the security plan to meet the specific needs and objectives of the client, the system can be designed and implemented in a way that effectively protects against threats while ensuring compliance and user acceptance. Regular reviews and updates to the security strategy will help maintain its effectiveness over time</a:t>
            </a:r>
          </a:p>
          <a:p>
            <a:pPr algn="l"/>
            <a:endParaRPr lang="en-GB" dirty="0">
              <a:solidFill>
                <a:srgbClr val="FF0000"/>
              </a:solidFill>
              <a:latin typeface="Söhne"/>
            </a:endParaRPr>
          </a:p>
          <a:p>
            <a:pPr marL="285750" indent="-285750" algn="l">
              <a:buFont typeface="Arial" panose="020B0604020202020204" pitchFamily="34" charset="0"/>
              <a:buChar char="•"/>
            </a:pPr>
            <a:r>
              <a:rPr lang="en-GB" dirty="0">
                <a:solidFill>
                  <a:schemeClr val="accent2">
                    <a:lumMod val="60000"/>
                    <a:lumOff val="40000"/>
                  </a:schemeClr>
                </a:solidFill>
                <a:latin typeface="Söhne"/>
              </a:rPr>
              <a:t>Budgetary Constraints</a:t>
            </a:r>
            <a:r>
              <a:rPr lang="en-GB" i="0" dirty="0">
                <a:solidFill>
                  <a:schemeClr val="bg1"/>
                </a:solidFill>
                <a:effectLst/>
                <a:latin typeface="Söhne"/>
              </a:rPr>
              <a:t>: Consider budget limitations that might affect the selection and implementation of security technologies and training programs.</a:t>
            </a:r>
          </a:p>
          <a:p>
            <a:pPr algn="l"/>
            <a:endParaRPr lang="en-GB" i="0" dirty="0">
              <a:solidFill>
                <a:schemeClr val="bg1"/>
              </a:solidFill>
              <a:effectLst/>
              <a:latin typeface="Söhne"/>
            </a:endParaRPr>
          </a:p>
          <a:p>
            <a:pPr marL="285750" indent="-285750" algn="l">
              <a:buFont typeface="Arial" panose="020B0604020202020204" pitchFamily="34" charset="0"/>
              <a:buChar char="•"/>
            </a:pPr>
            <a:r>
              <a:rPr lang="en-GB" i="0" dirty="0">
                <a:solidFill>
                  <a:schemeClr val="accent2">
                    <a:lumMod val="60000"/>
                    <a:lumOff val="40000"/>
                  </a:schemeClr>
                </a:solidFill>
                <a:effectLst/>
                <a:latin typeface="Söhne"/>
              </a:rPr>
              <a:t>Technological Compatibility: </a:t>
            </a:r>
            <a:r>
              <a:rPr lang="en-GB" i="0" dirty="0">
                <a:solidFill>
                  <a:schemeClr val="bg1"/>
                </a:solidFill>
                <a:effectLst/>
                <a:latin typeface="Söhne"/>
              </a:rPr>
              <a:t>Ensure that the chosen security solutions are compatible with existing technologies and infrastructure to avoid disruptions during implementation.</a:t>
            </a:r>
          </a:p>
          <a:p>
            <a:pPr algn="l"/>
            <a:endParaRPr lang="en-GB" i="0" dirty="0">
              <a:solidFill>
                <a:schemeClr val="bg1"/>
              </a:solidFill>
              <a:effectLst/>
              <a:latin typeface="Söhne"/>
            </a:endParaRPr>
          </a:p>
          <a:p>
            <a:pPr marL="285750" indent="-285750" algn="l">
              <a:buFont typeface="Arial" panose="020B0604020202020204" pitchFamily="34" charset="0"/>
              <a:buChar char="•"/>
            </a:pPr>
            <a:r>
              <a:rPr lang="en-GB" i="0" dirty="0">
                <a:solidFill>
                  <a:schemeClr val="accent2">
                    <a:lumMod val="60000"/>
                    <a:lumOff val="40000"/>
                  </a:schemeClr>
                </a:solidFill>
                <a:effectLst/>
                <a:latin typeface="Söhne"/>
              </a:rPr>
              <a:t>Resource Availability: </a:t>
            </a:r>
            <a:r>
              <a:rPr lang="en-GB" i="0" dirty="0">
                <a:solidFill>
                  <a:schemeClr val="bg1"/>
                </a:solidFill>
                <a:effectLst/>
                <a:latin typeface="Söhne"/>
              </a:rPr>
              <a:t>Assess the availability of skilled personnel for implementing and maintaining security measures. A lack of expertise or manpower can pose constraints on the effectiveness of the security plan.</a:t>
            </a:r>
          </a:p>
          <a:p>
            <a:pPr algn="l"/>
            <a:endParaRPr lang="en-GB" i="0" dirty="0">
              <a:solidFill>
                <a:schemeClr val="bg1"/>
              </a:solidFill>
              <a:effectLst/>
              <a:latin typeface="Söhne"/>
            </a:endParaRPr>
          </a:p>
          <a:p>
            <a:pPr marL="285750" indent="-285750" algn="l">
              <a:buFont typeface="Arial" panose="020B0604020202020204" pitchFamily="34" charset="0"/>
              <a:buChar char="•"/>
            </a:pPr>
            <a:r>
              <a:rPr lang="en-GB" i="0" dirty="0">
                <a:solidFill>
                  <a:schemeClr val="accent2">
                    <a:lumMod val="60000"/>
                    <a:lumOff val="40000"/>
                  </a:schemeClr>
                </a:solidFill>
                <a:effectLst/>
                <a:latin typeface="Söhne"/>
              </a:rPr>
              <a:t>System Performance Impact: </a:t>
            </a:r>
            <a:r>
              <a:rPr lang="en-GB" i="0" dirty="0">
                <a:solidFill>
                  <a:schemeClr val="bg1"/>
                </a:solidFill>
                <a:effectLst/>
                <a:latin typeface="Söhne"/>
              </a:rPr>
              <a:t>Evaluate potential impacts on system performance that may arise from the implementation of security measures, such as encryption or additional authentication steps.</a:t>
            </a:r>
          </a:p>
          <a:p>
            <a:pPr algn="l"/>
            <a:endParaRPr lang="en-GB" i="0" dirty="0">
              <a:solidFill>
                <a:schemeClr val="bg1"/>
              </a:solidFill>
              <a:effectLst/>
              <a:latin typeface="Söhne"/>
            </a:endParaRPr>
          </a:p>
          <a:p>
            <a:pPr marL="285750" indent="-285750" algn="l">
              <a:buFont typeface="Arial" panose="020B0604020202020204" pitchFamily="34" charset="0"/>
              <a:buChar char="•"/>
            </a:pPr>
            <a:r>
              <a:rPr lang="en-GB" i="0" dirty="0">
                <a:solidFill>
                  <a:schemeClr val="accent2">
                    <a:lumMod val="60000"/>
                    <a:lumOff val="40000"/>
                  </a:schemeClr>
                </a:solidFill>
                <a:effectLst/>
                <a:latin typeface="Söhne"/>
              </a:rPr>
              <a:t>Regulatory and Legal Constraints: </a:t>
            </a:r>
            <a:r>
              <a:rPr lang="en-GB" i="0" dirty="0">
                <a:solidFill>
                  <a:schemeClr val="bg1"/>
                </a:solidFill>
                <a:effectLst/>
                <a:latin typeface="Söhne"/>
              </a:rPr>
              <a:t>Identify and address any legal or regulatory constraints that may limit the implementation of specific security measures or technologies.</a:t>
            </a:r>
          </a:p>
          <a:p>
            <a:pPr algn="l"/>
            <a:endParaRPr lang="en-GB" i="0" dirty="0">
              <a:solidFill>
                <a:schemeClr val="bg1"/>
              </a:solidFill>
              <a:effectLst/>
              <a:latin typeface="Söhne"/>
            </a:endParaRPr>
          </a:p>
          <a:p>
            <a:pPr marL="285750" indent="-285750" algn="l">
              <a:buFont typeface="Arial" panose="020B0604020202020204" pitchFamily="34" charset="0"/>
              <a:buChar char="•"/>
            </a:pPr>
            <a:r>
              <a:rPr lang="en-GB" i="0" dirty="0">
                <a:solidFill>
                  <a:schemeClr val="accent2">
                    <a:lumMod val="60000"/>
                    <a:lumOff val="40000"/>
                  </a:schemeClr>
                </a:solidFill>
                <a:effectLst/>
                <a:latin typeface="Söhne"/>
              </a:rPr>
              <a:t>User Acceptance: </a:t>
            </a:r>
            <a:r>
              <a:rPr lang="en-GB" i="0" dirty="0">
                <a:solidFill>
                  <a:schemeClr val="bg1"/>
                </a:solidFill>
                <a:effectLst/>
                <a:latin typeface="Söhne"/>
              </a:rPr>
              <a:t>Consider user acceptance and potential resistance to changes in security procedures. Effective communication and training are crucial to overcoming this constraint.</a:t>
            </a:r>
          </a:p>
          <a:p>
            <a:pPr marL="285750" indent="-285750" algn="l">
              <a:buFont typeface="Arial" panose="020B0604020202020204" pitchFamily="34" charset="0"/>
              <a:buChar char="•"/>
            </a:pPr>
            <a:endParaRPr lang="en-GB" i="0" dirty="0">
              <a:solidFill>
                <a:schemeClr val="bg1"/>
              </a:solidFill>
              <a:effectLst/>
              <a:latin typeface="Söhne"/>
            </a:endParaRPr>
          </a:p>
          <a:p>
            <a:pPr marL="285750" indent="-285750" algn="l">
              <a:buFont typeface="Arial" panose="020B0604020202020204" pitchFamily="34" charset="0"/>
              <a:buChar char="•"/>
            </a:pPr>
            <a:r>
              <a:rPr lang="en-GB" i="0" dirty="0">
                <a:solidFill>
                  <a:schemeClr val="accent2">
                    <a:lumMod val="60000"/>
                    <a:lumOff val="40000"/>
                  </a:schemeClr>
                </a:solidFill>
                <a:effectLst/>
                <a:latin typeface="Söhne"/>
              </a:rPr>
              <a:t>Time Constraints: </a:t>
            </a:r>
            <a:r>
              <a:rPr lang="en-GB" i="0" dirty="0">
                <a:solidFill>
                  <a:schemeClr val="bg1"/>
                </a:solidFill>
                <a:effectLst/>
                <a:latin typeface="Söhne"/>
              </a:rPr>
              <a:t>Recognize time constraints for implementing security measures. Balancing the need for swift deployment with thorough testing is crucial to avoid compromising system integrity.</a:t>
            </a:r>
          </a:p>
          <a:p>
            <a:pPr marL="285750" indent="-285750" algn="l">
              <a:buFont typeface="Arial" panose="020B0604020202020204" pitchFamily="34" charset="0"/>
              <a:buChar char="•"/>
            </a:pPr>
            <a:endParaRPr lang="en-GB" i="0" dirty="0">
              <a:solidFill>
                <a:schemeClr val="bg1"/>
              </a:solidFill>
              <a:effectLst/>
              <a:latin typeface="Söhne"/>
            </a:endParaRPr>
          </a:p>
          <a:p>
            <a:pPr marL="285750" indent="-285750" algn="l">
              <a:buFont typeface="Arial" panose="020B0604020202020204" pitchFamily="34" charset="0"/>
              <a:buChar char="•"/>
            </a:pPr>
            <a:r>
              <a:rPr lang="en-GB" i="0" dirty="0">
                <a:solidFill>
                  <a:schemeClr val="accent2">
                    <a:lumMod val="60000"/>
                    <a:lumOff val="40000"/>
                  </a:schemeClr>
                </a:solidFill>
                <a:effectLst/>
                <a:latin typeface="Söhne"/>
              </a:rPr>
              <a:t>Integration Challenges: </a:t>
            </a:r>
            <a:r>
              <a:rPr lang="en-GB" i="0" dirty="0">
                <a:solidFill>
                  <a:schemeClr val="bg1"/>
                </a:solidFill>
                <a:effectLst/>
                <a:latin typeface="Söhne"/>
              </a:rPr>
              <a:t>Assess integration challenges with existing systems or third-party applications that may impact the seamless implementation of security measures.</a:t>
            </a:r>
            <a:endParaRPr lang="en-GB" dirty="0">
              <a:solidFill>
                <a:schemeClr val="bg1"/>
              </a:solidFill>
            </a:endParaRPr>
          </a:p>
        </p:txBody>
      </p:sp>
    </p:spTree>
    <p:extLst>
      <p:ext uri="{BB962C8B-B14F-4D97-AF65-F5344CB8AC3E}">
        <p14:creationId xmlns:p14="http://schemas.microsoft.com/office/powerpoint/2010/main" val="214405419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14630400" cy="8229600"/>
          </a:xfrm>
          <a:prstGeom prst="rect">
            <a:avLst/>
          </a:prstGeom>
        </p:spPr>
      </p:pic>
      <p:sp>
        <p:nvSpPr>
          <p:cNvPr id="3" name="Shape 0"/>
          <p:cNvSpPr/>
          <p:nvPr/>
        </p:nvSpPr>
        <p:spPr>
          <a:xfrm>
            <a:off x="80682" y="-8941"/>
            <a:ext cx="14469035" cy="8358461"/>
          </a:xfrm>
          <a:prstGeom prst="rect">
            <a:avLst/>
          </a:prstGeom>
          <a:solidFill>
            <a:srgbClr val="0B0C23">
              <a:alpha val="75000"/>
            </a:srgbClr>
          </a:solidFill>
          <a:ln w="9644">
            <a:solidFill>
              <a:srgbClr val="FFFFFF">
                <a:alpha val="16000"/>
              </a:srgbClr>
            </a:solidFill>
            <a:prstDash val="solid"/>
          </a:ln>
        </p:spPr>
      </p:sp>
      <p:sp>
        <p:nvSpPr>
          <p:cNvPr id="8" name="Text 1">
            <a:extLst>
              <a:ext uri="{FF2B5EF4-FFF2-40B4-BE49-F238E27FC236}">
                <a16:creationId xmlns:a16="http://schemas.microsoft.com/office/drawing/2014/main" id="{7718EFE5-35EF-482C-896A-1CA466115185}"/>
              </a:ext>
            </a:extLst>
          </p:cNvPr>
          <p:cNvSpPr/>
          <p:nvPr/>
        </p:nvSpPr>
        <p:spPr>
          <a:xfrm>
            <a:off x="3442447" y="229016"/>
            <a:ext cx="7753952" cy="694373"/>
          </a:xfrm>
          <a:prstGeom prst="rect">
            <a:avLst/>
          </a:prstGeom>
          <a:noFill/>
          <a:ln/>
        </p:spPr>
        <p:txBody>
          <a:bodyPr wrap="none" rtlCol="0" anchor="t"/>
          <a:lstStyle/>
          <a:p>
            <a:pPr marL="0" indent="0">
              <a:lnSpc>
                <a:spcPts val="5468"/>
              </a:lnSpc>
              <a:buNone/>
            </a:pPr>
            <a:r>
              <a:rPr lang="en-US" sz="4374" dirty="0">
                <a:solidFill>
                  <a:srgbClr val="C6BFEE"/>
                </a:solidFill>
                <a:latin typeface="Prompt" pitchFamily="34" charset="0"/>
                <a:ea typeface="Prompt" pitchFamily="34" charset="-122"/>
                <a:cs typeface="Prompt" pitchFamily="34" charset="-120"/>
              </a:rPr>
              <a:t>Evaluating Possible Threats</a:t>
            </a:r>
          </a:p>
        </p:txBody>
      </p:sp>
      <p:pic>
        <p:nvPicPr>
          <p:cNvPr id="9" name="Picture 8">
            <a:extLst>
              <a:ext uri="{FF2B5EF4-FFF2-40B4-BE49-F238E27FC236}">
                <a16:creationId xmlns:a16="http://schemas.microsoft.com/office/drawing/2014/main" id="{83672008-5E4B-447F-A574-14A3E1AF64AD}"/>
              </a:ext>
            </a:extLst>
          </p:cNvPr>
          <p:cNvPicPr>
            <a:picLocks noChangeAspect="1"/>
          </p:cNvPicPr>
          <p:nvPr/>
        </p:nvPicPr>
        <p:blipFill>
          <a:blip r:embed="rId4"/>
          <a:stretch>
            <a:fillRect/>
          </a:stretch>
        </p:blipFill>
        <p:spPr>
          <a:xfrm>
            <a:off x="376518" y="1726822"/>
            <a:ext cx="13668129" cy="6099728"/>
          </a:xfrm>
          <a:prstGeom prst="rect">
            <a:avLst/>
          </a:prstGeom>
        </p:spPr>
      </p:pic>
    </p:spTree>
    <p:extLst>
      <p:ext uri="{BB962C8B-B14F-4D97-AF65-F5344CB8AC3E}">
        <p14:creationId xmlns:p14="http://schemas.microsoft.com/office/powerpoint/2010/main" val="161005102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name="Slide 3">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0B0C23">
              <a:alpha val="75000"/>
            </a:srgbClr>
          </a:solidFill>
          <a:ln w="13811">
            <a:solidFill>
              <a:srgbClr val="FFFFFF">
                <a:alpha val="16000"/>
              </a:srgbClr>
            </a:solidFill>
            <a:prstDash val="solid"/>
          </a:ln>
        </p:spPr>
      </p:sp>
      <p:pic>
        <p:nvPicPr>
          <p:cNvPr id="4" name="Image 1" descr="preencoded.png"/>
          <p:cNvPicPr>
            <a:picLocks noChangeAspect="1"/>
          </p:cNvPicPr>
          <p:nvPr/>
        </p:nvPicPr>
        <p:blipFill>
          <a:blip r:embed="rId4"/>
          <a:stretch>
            <a:fillRect/>
          </a:stretch>
        </p:blipFill>
        <p:spPr>
          <a:xfrm>
            <a:off x="0" y="0"/>
            <a:ext cx="3657600" cy="8229600"/>
          </a:xfrm>
          <a:prstGeom prst="rect">
            <a:avLst/>
          </a:prstGeom>
        </p:spPr>
      </p:pic>
      <p:sp>
        <p:nvSpPr>
          <p:cNvPr id="5" name="Text 1"/>
          <p:cNvSpPr/>
          <p:nvPr/>
        </p:nvSpPr>
        <p:spPr>
          <a:xfrm>
            <a:off x="4490799" y="750570"/>
            <a:ext cx="6705600" cy="694373"/>
          </a:xfrm>
          <a:prstGeom prst="rect">
            <a:avLst/>
          </a:prstGeom>
          <a:noFill/>
          <a:ln/>
        </p:spPr>
        <p:txBody>
          <a:bodyPr wrap="none" rtlCol="0" anchor="t"/>
          <a:lstStyle/>
          <a:p>
            <a:pPr marL="0" indent="0">
              <a:lnSpc>
                <a:spcPts val="5468"/>
              </a:lnSpc>
              <a:buNone/>
            </a:pPr>
            <a:r>
              <a:rPr lang="en-US" sz="4374" dirty="0">
                <a:solidFill>
                  <a:srgbClr val="C6BFEE"/>
                </a:solidFill>
                <a:latin typeface="Prompt" pitchFamily="34" charset="0"/>
                <a:ea typeface="Prompt" pitchFamily="34" charset="-122"/>
                <a:cs typeface="Prompt" pitchFamily="34" charset="-120"/>
              </a:rPr>
              <a:t>Justifying Final Decisions</a:t>
            </a:r>
            <a:endParaRPr lang="en-US" sz="4374" dirty="0"/>
          </a:p>
        </p:txBody>
      </p:sp>
      <p:sp>
        <p:nvSpPr>
          <p:cNvPr id="6" name="Shape 2"/>
          <p:cNvSpPr/>
          <p:nvPr/>
        </p:nvSpPr>
        <p:spPr>
          <a:xfrm>
            <a:off x="4490799" y="1778198"/>
            <a:ext cx="9306401" cy="1752124"/>
          </a:xfrm>
          <a:prstGeom prst="roundRect">
            <a:avLst>
              <a:gd name="adj" fmla="val 5707"/>
            </a:avLst>
          </a:prstGeom>
          <a:solidFill>
            <a:srgbClr val="542C49"/>
          </a:solidFill>
          <a:ln w="13811">
            <a:solidFill>
              <a:srgbClr val="643557"/>
            </a:solidFill>
            <a:prstDash val="solid"/>
          </a:ln>
        </p:spPr>
      </p:sp>
      <p:sp>
        <p:nvSpPr>
          <p:cNvPr id="7" name="Text 3"/>
          <p:cNvSpPr/>
          <p:nvPr/>
        </p:nvSpPr>
        <p:spPr>
          <a:xfrm>
            <a:off x="4726781" y="2014180"/>
            <a:ext cx="3794760" cy="347186"/>
          </a:xfrm>
          <a:prstGeom prst="rect">
            <a:avLst/>
          </a:prstGeom>
          <a:noFill/>
          <a:ln/>
        </p:spPr>
        <p:txBody>
          <a:bodyPr wrap="none" rtlCol="0" anchor="t"/>
          <a:lstStyle/>
          <a:p>
            <a:pPr marL="0" indent="0">
              <a:lnSpc>
                <a:spcPts val="2734"/>
              </a:lnSpc>
              <a:buNone/>
            </a:pPr>
            <a:r>
              <a:rPr lang="en-US" sz="2187" dirty="0">
                <a:solidFill>
                  <a:srgbClr val="DAD8E9"/>
                </a:solidFill>
                <a:latin typeface="Prompt" pitchFamily="34" charset="0"/>
                <a:ea typeface="Prompt" pitchFamily="34" charset="-122"/>
                <a:cs typeface="Prompt" pitchFamily="34" charset="-120"/>
              </a:rPr>
              <a:t>Fulfilling the Stated Purpose</a:t>
            </a:r>
            <a:endParaRPr lang="en-US" sz="2187" dirty="0"/>
          </a:p>
        </p:txBody>
      </p:sp>
      <p:sp>
        <p:nvSpPr>
          <p:cNvPr id="8" name="Text 4"/>
          <p:cNvSpPr/>
          <p:nvPr/>
        </p:nvSpPr>
        <p:spPr>
          <a:xfrm>
            <a:off x="4726781" y="2583537"/>
            <a:ext cx="8834438" cy="710803"/>
          </a:xfrm>
          <a:prstGeom prst="rect">
            <a:avLst/>
          </a:prstGeom>
          <a:noFill/>
          <a:ln/>
        </p:spPr>
        <p:txBody>
          <a:bodyPr wrap="square" rtlCol="0" anchor="t"/>
          <a:lstStyle/>
          <a:p>
            <a:pPr marL="0" indent="0">
              <a:lnSpc>
                <a:spcPts val="2799"/>
              </a:lnSpc>
              <a:buNone/>
            </a:pPr>
            <a:r>
              <a:rPr lang="en-US" sz="1750" dirty="0">
                <a:solidFill>
                  <a:srgbClr val="DAD8E9"/>
                </a:solidFill>
                <a:latin typeface="Mukta" pitchFamily="34" charset="0"/>
                <a:ea typeface="Mukta" pitchFamily="34" charset="-122"/>
                <a:cs typeface="Mukta" pitchFamily="34" charset="-120"/>
              </a:rPr>
              <a:t>Articulate how the security plan aligns with the system's stated purpose and meets the requirements of the client, ensuring optimal performance and protection.</a:t>
            </a:r>
            <a:endParaRPr lang="en-US" sz="1750" dirty="0"/>
          </a:p>
        </p:txBody>
      </p:sp>
      <p:sp>
        <p:nvSpPr>
          <p:cNvPr id="9" name="Shape 5"/>
          <p:cNvSpPr/>
          <p:nvPr/>
        </p:nvSpPr>
        <p:spPr>
          <a:xfrm>
            <a:off x="4490799" y="3752493"/>
            <a:ext cx="9306401" cy="1752124"/>
          </a:xfrm>
          <a:prstGeom prst="roundRect">
            <a:avLst>
              <a:gd name="adj" fmla="val 5707"/>
            </a:avLst>
          </a:prstGeom>
          <a:solidFill>
            <a:srgbClr val="542C49"/>
          </a:solidFill>
          <a:ln w="13811">
            <a:solidFill>
              <a:srgbClr val="643557"/>
            </a:solidFill>
            <a:prstDash val="solid"/>
          </a:ln>
        </p:spPr>
      </p:sp>
      <p:sp>
        <p:nvSpPr>
          <p:cNvPr id="10" name="Text 6"/>
          <p:cNvSpPr/>
          <p:nvPr/>
        </p:nvSpPr>
        <p:spPr>
          <a:xfrm>
            <a:off x="4726781" y="3988475"/>
            <a:ext cx="3970020" cy="347186"/>
          </a:xfrm>
          <a:prstGeom prst="rect">
            <a:avLst/>
          </a:prstGeom>
          <a:noFill/>
          <a:ln/>
        </p:spPr>
        <p:txBody>
          <a:bodyPr wrap="none" rtlCol="0" anchor="t"/>
          <a:lstStyle/>
          <a:p>
            <a:pPr marL="0" indent="0">
              <a:lnSpc>
                <a:spcPts val="2734"/>
              </a:lnSpc>
              <a:buNone/>
            </a:pPr>
            <a:r>
              <a:rPr lang="en-US" sz="2187" dirty="0">
                <a:solidFill>
                  <a:srgbClr val="DAD8E9"/>
                </a:solidFill>
                <a:latin typeface="Prompt" pitchFamily="34" charset="0"/>
                <a:ea typeface="Prompt" pitchFamily="34" charset="-122"/>
                <a:cs typeface="Prompt" pitchFamily="34" charset="-120"/>
              </a:rPr>
              <a:t>Considering User Experience</a:t>
            </a:r>
            <a:endParaRPr lang="en-US" sz="2187" dirty="0"/>
          </a:p>
        </p:txBody>
      </p:sp>
      <p:sp>
        <p:nvSpPr>
          <p:cNvPr id="11" name="Text 7"/>
          <p:cNvSpPr/>
          <p:nvPr/>
        </p:nvSpPr>
        <p:spPr>
          <a:xfrm>
            <a:off x="4726781" y="4557832"/>
            <a:ext cx="8834438" cy="710803"/>
          </a:xfrm>
          <a:prstGeom prst="rect">
            <a:avLst/>
          </a:prstGeom>
          <a:noFill/>
          <a:ln/>
        </p:spPr>
        <p:txBody>
          <a:bodyPr wrap="square" rtlCol="0" anchor="t"/>
          <a:lstStyle/>
          <a:p>
            <a:pPr marL="0" indent="0">
              <a:lnSpc>
                <a:spcPts val="2799"/>
              </a:lnSpc>
              <a:buNone/>
            </a:pPr>
            <a:r>
              <a:rPr lang="en-US" sz="1750" dirty="0">
                <a:solidFill>
                  <a:srgbClr val="DAD8E9"/>
                </a:solidFill>
                <a:latin typeface="Mukta" pitchFamily="34" charset="0"/>
                <a:ea typeface="Mukta" pitchFamily="34" charset="-122"/>
                <a:cs typeface="Mukta" pitchFamily="34" charset="-120"/>
              </a:rPr>
              <a:t>Discuss how user experience has been prioritized within the security plan, ensuring ease of use, while maintaining a robust and secure system.</a:t>
            </a:r>
            <a:endParaRPr lang="en-US" sz="1750" dirty="0"/>
          </a:p>
        </p:txBody>
      </p:sp>
      <p:sp>
        <p:nvSpPr>
          <p:cNvPr id="12" name="Shape 8"/>
          <p:cNvSpPr/>
          <p:nvPr/>
        </p:nvSpPr>
        <p:spPr>
          <a:xfrm>
            <a:off x="4490799" y="5726787"/>
            <a:ext cx="9306401" cy="1752124"/>
          </a:xfrm>
          <a:prstGeom prst="roundRect">
            <a:avLst>
              <a:gd name="adj" fmla="val 5707"/>
            </a:avLst>
          </a:prstGeom>
          <a:solidFill>
            <a:srgbClr val="542C49"/>
          </a:solidFill>
          <a:ln w="13811">
            <a:solidFill>
              <a:srgbClr val="643557"/>
            </a:solidFill>
            <a:prstDash val="solid"/>
          </a:ln>
        </p:spPr>
      </p:sp>
      <p:sp>
        <p:nvSpPr>
          <p:cNvPr id="13" name="Text 9"/>
          <p:cNvSpPr/>
          <p:nvPr/>
        </p:nvSpPr>
        <p:spPr>
          <a:xfrm>
            <a:off x="4726781" y="5962769"/>
            <a:ext cx="3131820" cy="347186"/>
          </a:xfrm>
          <a:prstGeom prst="rect">
            <a:avLst/>
          </a:prstGeom>
          <a:noFill/>
          <a:ln/>
        </p:spPr>
        <p:txBody>
          <a:bodyPr wrap="none" rtlCol="0" anchor="t"/>
          <a:lstStyle/>
          <a:p>
            <a:pPr marL="0" indent="0">
              <a:lnSpc>
                <a:spcPts val="2734"/>
              </a:lnSpc>
              <a:buNone/>
            </a:pPr>
            <a:r>
              <a:rPr lang="en-US" sz="2187" dirty="0">
                <a:solidFill>
                  <a:srgbClr val="DAD8E9"/>
                </a:solidFill>
                <a:latin typeface="Prompt" pitchFamily="34" charset="0"/>
                <a:ea typeface="Prompt" pitchFamily="34" charset="-122"/>
                <a:cs typeface="Prompt" pitchFamily="34" charset="-120"/>
              </a:rPr>
              <a:t>Addressing Constraints</a:t>
            </a:r>
            <a:endParaRPr lang="en-US" sz="2187" dirty="0"/>
          </a:p>
        </p:txBody>
      </p:sp>
      <p:sp>
        <p:nvSpPr>
          <p:cNvPr id="14" name="Text 10"/>
          <p:cNvSpPr/>
          <p:nvPr/>
        </p:nvSpPr>
        <p:spPr>
          <a:xfrm>
            <a:off x="4726781" y="6532126"/>
            <a:ext cx="8834438" cy="710803"/>
          </a:xfrm>
          <a:prstGeom prst="rect">
            <a:avLst/>
          </a:prstGeom>
          <a:noFill/>
          <a:ln/>
        </p:spPr>
        <p:txBody>
          <a:bodyPr wrap="square" rtlCol="0" anchor="t"/>
          <a:lstStyle/>
          <a:p>
            <a:pPr marL="0" indent="0">
              <a:lnSpc>
                <a:spcPts val="2799"/>
              </a:lnSpc>
              <a:buNone/>
            </a:pPr>
            <a:r>
              <a:rPr lang="en-US" sz="1750" dirty="0">
                <a:solidFill>
                  <a:srgbClr val="DAD8E9"/>
                </a:solidFill>
                <a:latin typeface="Mukta" pitchFamily="34" charset="0"/>
                <a:ea typeface="Mukta" pitchFamily="34" charset="-122"/>
                <a:cs typeface="Mukta" pitchFamily="34" charset="-120"/>
              </a:rPr>
              <a:t>Expound upon any constraints that were taken into account during the planning process, such as budget limitations or time constraints.</a:t>
            </a:r>
            <a:endParaRPr lang="en-US" sz="1750"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name="Slide 5">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14630400" cy="8229600"/>
          </a:xfrm>
          <a:prstGeom prst="rect">
            <a:avLst/>
          </a:prstGeom>
        </p:spPr>
      </p:pic>
      <p:sp>
        <p:nvSpPr>
          <p:cNvPr id="3" name="Shape 0"/>
          <p:cNvSpPr/>
          <p:nvPr/>
        </p:nvSpPr>
        <p:spPr>
          <a:xfrm>
            <a:off x="-59" y="0"/>
            <a:ext cx="14630400" cy="8229600"/>
          </a:xfrm>
          <a:prstGeom prst="rect">
            <a:avLst/>
          </a:prstGeom>
          <a:solidFill>
            <a:srgbClr val="0B0C23">
              <a:alpha val="75000"/>
            </a:srgbClr>
          </a:solidFill>
          <a:ln w="13811">
            <a:solidFill>
              <a:srgbClr val="FFFFFF">
                <a:alpha val="16000"/>
              </a:srgbClr>
            </a:solidFill>
            <a:prstDash val="solid"/>
          </a:ln>
        </p:spPr>
      </p:sp>
      <p:sp>
        <p:nvSpPr>
          <p:cNvPr id="4" name="Text 1"/>
          <p:cNvSpPr/>
          <p:nvPr/>
        </p:nvSpPr>
        <p:spPr>
          <a:xfrm>
            <a:off x="850007" y="252413"/>
            <a:ext cx="13316754" cy="1388745"/>
          </a:xfrm>
          <a:prstGeom prst="rect">
            <a:avLst/>
          </a:prstGeom>
          <a:noFill/>
          <a:ln/>
        </p:spPr>
        <p:txBody>
          <a:bodyPr wrap="square" rtlCol="0" anchor="t"/>
          <a:lstStyle/>
          <a:p>
            <a:pPr marL="0" indent="0">
              <a:lnSpc>
                <a:spcPts val="5468"/>
              </a:lnSpc>
              <a:buNone/>
            </a:pPr>
            <a:r>
              <a:rPr lang="en-US" sz="4374" dirty="0">
                <a:solidFill>
                  <a:srgbClr val="C6BFEE"/>
                </a:solidFill>
                <a:latin typeface="Prompt" pitchFamily="34" charset="0"/>
                <a:ea typeface="Prompt" pitchFamily="34" charset="-122"/>
                <a:cs typeface="Prompt" pitchFamily="34" charset="-120"/>
              </a:rPr>
              <a:t>Evaluating Success and Continuous Improvement</a:t>
            </a:r>
            <a:endParaRPr lang="en-US" sz="4374" dirty="0"/>
          </a:p>
        </p:txBody>
      </p:sp>
      <p:pic>
        <p:nvPicPr>
          <p:cNvPr id="5" name="Image 1" descr="preencoded.png"/>
          <p:cNvPicPr>
            <a:picLocks noChangeAspect="1"/>
          </p:cNvPicPr>
          <p:nvPr/>
        </p:nvPicPr>
        <p:blipFill>
          <a:blip r:embed="rId4"/>
          <a:stretch>
            <a:fillRect/>
          </a:stretch>
        </p:blipFill>
        <p:spPr>
          <a:xfrm>
            <a:off x="2624376" y="2474357"/>
            <a:ext cx="2905006" cy="1795343"/>
          </a:xfrm>
          <a:prstGeom prst="rect">
            <a:avLst/>
          </a:prstGeom>
        </p:spPr>
      </p:pic>
      <p:sp>
        <p:nvSpPr>
          <p:cNvPr id="6" name="Text 2"/>
          <p:cNvSpPr/>
          <p:nvPr/>
        </p:nvSpPr>
        <p:spPr>
          <a:xfrm>
            <a:off x="2624376" y="4547354"/>
            <a:ext cx="2905006" cy="694373"/>
          </a:xfrm>
          <a:prstGeom prst="rect">
            <a:avLst/>
          </a:prstGeom>
          <a:noFill/>
          <a:ln/>
        </p:spPr>
        <p:txBody>
          <a:bodyPr wrap="square" rtlCol="0" anchor="t"/>
          <a:lstStyle/>
          <a:p>
            <a:pPr marL="0" indent="0" algn="l">
              <a:lnSpc>
                <a:spcPts val="2734"/>
              </a:lnSpc>
              <a:buNone/>
            </a:pPr>
            <a:r>
              <a:rPr lang="en-US" sz="2187" dirty="0">
                <a:solidFill>
                  <a:srgbClr val="C6BFEE"/>
                </a:solidFill>
                <a:latin typeface="Prompt" pitchFamily="34" charset="0"/>
                <a:ea typeface="Prompt" pitchFamily="34" charset="-122"/>
                <a:cs typeface="Prompt" pitchFamily="34" charset="-120"/>
              </a:rPr>
              <a:t>Measure Success Metrics</a:t>
            </a:r>
            <a:endParaRPr lang="en-US" sz="2187" dirty="0"/>
          </a:p>
        </p:txBody>
      </p:sp>
      <p:sp>
        <p:nvSpPr>
          <p:cNvPr id="7" name="Text 3"/>
          <p:cNvSpPr/>
          <p:nvPr/>
        </p:nvSpPr>
        <p:spPr>
          <a:xfrm>
            <a:off x="2624376" y="5463897"/>
            <a:ext cx="2905006" cy="1421606"/>
          </a:xfrm>
          <a:prstGeom prst="rect">
            <a:avLst/>
          </a:prstGeom>
          <a:noFill/>
          <a:ln/>
        </p:spPr>
        <p:txBody>
          <a:bodyPr wrap="square" rtlCol="0" anchor="t"/>
          <a:lstStyle/>
          <a:p>
            <a:pPr marL="0" indent="0" algn="l">
              <a:lnSpc>
                <a:spcPts val="2799"/>
              </a:lnSpc>
              <a:buNone/>
            </a:pPr>
            <a:r>
              <a:rPr lang="en-US" sz="1750" dirty="0">
                <a:solidFill>
                  <a:srgbClr val="DAD8E9"/>
                </a:solidFill>
                <a:latin typeface="Mukta" pitchFamily="34" charset="0"/>
                <a:ea typeface="Mukta" pitchFamily="34" charset="-122"/>
                <a:cs typeface="Mukta" pitchFamily="34" charset="-120"/>
              </a:rPr>
              <a:t>Establish key performance indicators (KPIs) to monitor the security plan's effectiveness and overall system protection.</a:t>
            </a:r>
            <a:endParaRPr lang="en-US" sz="1750" dirty="0"/>
          </a:p>
        </p:txBody>
      </p:sp>
      <p:pic>
        <p:nvPicPr>
          <p:cNvPr id="8" name="Image 2" descr="preencoded.png"/>
          <p:cNvPicPr>
            <a:picLocks noChangeAspect="1"/>
          </p:cNvPicPr>
          <p:nvPr/>
        </p:nvPicPr>
        <p:blipFill>
          <a:blip r:embed="rId5"/>
          <a:stretch>
            <a:fillRect/>
          </a:stretch>
        </p:blipFill>
        <p:spPr>
          <a:xfrm>
            <a:off x="5862638" y="2474357"/>
            <a:ext cx="2905006" cy="1795343"/>
          </a:xfrm>
          <a:prstGeom prst="rect">
            <a:avLst/>
          </a:prstGeom>
        </p:spPr>
      </p:pic>
      <p:sp>
        <p:nvSpPr>
          <p:cNvPr id="9" name="Text 4"/>
          <p:cNvSpPr/>
          <p:nvPr/>
        </p:nvSpPr>
        <p:spPr>
          <a:xfrm>
            <a:off x="5862638" y="4547354"/>
            <a:ext cx="2905006" cy="694373"/>
          </a:xfrm>
          <a:prstGeom prst="rect">
            <a:avLst/>
          </a:prstGeom>
          <a:noFill/>
          <a:ln/>
        </p:spPr>
        <p:txBody>
          <a:bodyPr wrap="square" rtlCol="0" anchor="t"/>
          <a:lstStyle/>
          <a:p>
            <a:pPr marL="0" indent="0" algn="l">
              <a:lnSpc>
                <a:spcPts val="2734"/>
              </a:lnSpc>
              <a:buNone/>
            </a:pPr>
            <a:r>
              <a:rPr lang="en-US" sz="2187" dirty="0">
                <a:solidFill>
                  <a:srgbClr val="C6BFEE"/>
                </a:solidFill>
                <a:latin typeface="Prompt" pitchFamily="34" charset="0"/>
                <a:ea typeface="Prompt" pitchFamily="34" charset="-122"/>
                <a:cs typeface="Prompt" pitchFamily="34" charset="-120"/>
              </a:rPr>
              <a:t>Data Analysis for Enhancements</a:t>
            </a:r>
            <a:endParaRPr lang="en-US" sz="2187" dirty="0"/>
          </a:p>
        </p:txBody>
      </p:sp>
      <p:sp>
        <p:nvSpPr>
          <p:cNvPr id="10" name="Text 5"/>
          <p:cNvSpPr/>
          <p:nvPr/>
        </p:nvSpPr>
        <p:spPr>
          <a:xfrm>
            <a:off x="5862638" y="5463897"/>
            <a:ext cx="2905006" cy="1777008"/>
          </a:xfrm>
          <a:prstGeom prst="rect">
            <a:avLst/>
          </a:prstGeom>
          <a:noFill/>
          <a:ln/>
        </p:spPr>
        <p:txBody>
          <a:bodyPr wrap="square" rtlCol="0" anchor="t"/>
          <a:lstStyle/>
          <a:p>
            <a:pPr marL="0" indent="0" algn="l">
              <a:lnSpc>
                <a:spcPts val="2799"/>
              </a:lnSpc>
              <a:buNone/>
            </a:pPr>
            <a:r>
              <a:rPr lang="en-US" sz="1750" dirty="0">
                <a:solidFill>
                  <a:srgbClr val="DAD8E9"/>
                </a:solidFill>
                <a:latin typeface="Mukta" pitchFamily="34" charset="0"/>
                <a:ea typeface="Mukta" pitchFamily="34" charset="-122"/>
                <a:cs typeface="Mukta" pitchFamily="34" charset="-120"/>
              </a:rPr>
              <a:t>Leverage data analysis and ongoing evaluations to identify areas for improvement and continuously enhance the system's security protocols.</a:t>
            </a:r>
            <a:endParaRPr lang="en-US" sz="1750" dirty="0"/>
          </a:p>
        </p:txBody>
      </p:sp>
      <p:pic>
        <p:nvPicPr>
          <p:cNvPr id="11" name="Image 3" descr="preencoded.png"/>
          <p:cNvPicPr>
            <a:picLocks noChangeAspect="1"/>
          </p:cNvPicPr>
          <p:nvPr/>
        </p:nvPicPr>
        <p:blipFill>
          <a:blip r:embed="rId6"/>
          <a:stretch>
            <a:fillRect/>
          </a:stretch>
        </p:blipFill>
        <p:spPr>
          <a:xfrm>
            <a:off x="9100899" y="2474357"/>
            <a:ext cx="2905125" cy="1795463"/>
          </a:xfrm>
          <a:prstGeom prst="rect">
            <a:avLst/>
          </a:prstGeom>
        </p:spPr>
      </p:pic>
      <p:sp>
        <p:nvSpPr>
          <p:cNvPr id="12" name="Text 6"/>
          <p:cNvSpPr/>
          <p:nvPr/>
        </p:nvSpPr>
        <p:spPr>
          <a:xfrm>
            <a:off x="9100899" y="4547473"/>
            <a:ext cx="2905125" cy="1041559"/>
          </a:xfrm>
          <a:prstGeom prst="rect">
            <a:avLst/>
          </a:prstGeom>
          <a:noFill/>
          <a:ln/>
        </p:spPr>
        <p:txBody>
          <a:bodyPr wrap="square" rtlCol="0" anchor="t"/>
          <a:lstStyle/>
          <a:p>
            <a:pPr marL="0" indent="0" algn="l">
              <a:lnSpc>
                <a:spcPts val="2734"/>
              </a:lnSpc>
              <a:buNone/>
            </a:pPr>
            <a:r>
              <a:rPr lang="en-US" sz="2187" dirty="0">
                <a:solidFill>
                  <a:srgbClr val="C6BFEE"/>
                </a:solidFill>
                <a:latin typeface="Prompt" pitchFamily="34" charset="0"/>
                <a:ea typeface="Prompt" pitchFamily="34" charset="-122"/>
                <a:cs typeface="Prompt" pitchFamily="34" charset="-120"/>
              </a:rPr>
              <a:t>A Culture of Continuous Improvement</a:t>
            </a:r>
            <a:endParaRPr lang="en-US" sz="2187" dirty="0"/>
          </a:p>
        </p:txBody>
      </p:sp>
      <p:sp>
        <p:nvSpPr>
          <p:cNvPr id="13" name="Text 7"/>
          <p:cNvSpPr/>
          <p:nvPr/>
        </p:nvSpPr>
        <p:spPr>
          <a:xfrm>
            <a:off x="9100899" y="5811203"/>
            <a:ext cx="2905125" cy="1777008"/>
          </a:xfrm>
          <a:prstGeom prst="rect">
            <a:avLst/>
          </a:prstGeom>
          <a:noFill/>
          <a:ln/>
        </p:spPr>
        <p:txBody>
          <a:bodyPr wrap="square" rtlCol="0" anchor="t"/>
          <a:lstStyle/>
          <a:p>
            <a:pPr marL="0" indent="0" algn="l">
              <a:lnSpc>
                <a:spcPts val="2799"/>
              </a:lnSpc>
              <a:buNone/>
            </a:pPr>
            <a:r>
              <a:rPr lang="en-US" sz="1750" dirty="0">
                <a:solidFill>
                  <a:srgbClr val="DAD8E9"/>
                </a:solidFill>
                <a:latin typeface="Mukta" pitchFamily="34" charset="0"/>
                <a:ea typeface="Mukta" pitchFamily="34" charset="-122"/>
                <a:cs typeface="Mukta" pitchFamily="34" charset="-120"/>
              </a:rPr>
              <a:t>Nurture a culture of continuous improvement to create an environment where security is prioritized and evolves alongside emerging threats.</a:t>
            </a:r>
            <a:endParaRPr lang="en-US" sz="1750"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name="Slide 6">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50395" y="49893"/>
            <a:ext cx="14630400" cy="8487543"/>
          </a:xfrm>
          <a:prstGeom prst="rect">
            <a:avLst/>
          </a:prstGeom>
        </p:spPr>
      </p:pic>
      <p:pic>
        <p:nvPicPr>
          <p:cNvPr id="4" name="Image 1" descr="preencoded.png"/>
          <p:cNvPicPr>
            <a:picLocks noChangeAspect="1"/>
          </p:cNvPicPr>
          <p:nvPr/>
        </p:nvPicPr>
        <p:blipFill>
          <a:blip r:embed="rId4"/>
          <a:stretch>
            <a:fillRect/>
          </a:stretch>
        </p:blipFill>
        <p:spPr>
          <a:xfrm>
            <a:off x="90152" y="49893"/>
            <a:ext cx="14630400" cy="2191107"/>
          </a:xfrm>
          <a:prstGeom prst="rect">
            <a:avLst/>
          </a:prstGeom>
        </p:spPr>
      </p:pic>
      <p:sp>
        <p:nvSpPr>
          <p:cNvPr id="5" name="Text 1"/>
          <p:cNvSpPr/>
          <p:nvPr/>
        </p:nvSpPr>
        <p:spPr>
          <a:xfrm>
            <a:off x="2047741" y="547746"/>
            <a:ext cx="11642501" cy="1095613"/>
          </a:xfrm>
          <a:prstGeom prst="rect">
            <a:avLst/>
          </a:prstGeom>
          <a:noFill/>
          <a:ln/>
        </p:spPr>
        <p:txBody>
          <a:bodyPr wrap="square" rtlCol="0" anchor="t"/>
          <a:lstStyle/>
          <a:p>
            <a:pPr marL="0" indent="0">
              <a:lnSpc>
                <a:spcPts val="4313"/>
              </a:lnSpc>
              <a:buNone/>
            </a:pPr>
            <a:r>
              <a:rPr lang="en-US" sz="3451" dirty="0">
                <a:solidFill>
                  <a:srgbClr val="C6BFEE"/>
                </a:solidFill>
                <a:latin typeface="Prompt" pitchFamily="34" charset="0"/>
                <a:ea typeface="Prompt" pitchFamily="34" charset="-122"/>
                <a:cs typeface="Prompt" pitchFamily="34" charset="-120"/>
              </a:rPr>
              <a:t>Sharing Knowledge and Promoting Awareness</a:t>
            </a:r>
            <a:endParaRPr lang="en-US" sz="3451" dirty="0"/>
          </a:p>
        </p:txBody>
      </p:sp>
      <p:sp>
        <p:nvSpPr>
          <p:cNvPr id="6" name="Shape 2"/>
          <p:cNvSpPr/>
          <p:nvPr/>
        </p:nvSpPr>
        <p:spPr>
          <a:xfrm>
            <a:off x="2223699" y="2429850"/>
            <a:ext cx="394335" cy="394335"/>
          </a:xfrm>
          <a:prstGeom prst="roundRect">
            <a:avLst>
              <a:gd name="adj" fmla="val 20004"/>
            </a:avLst>
          </a:prstGeom>
          <a:solidFill>
            <a:srgbClr val="542C49"/>
          </a:solidFill>
          <a:ln w="10954">
            <a:solidFill>
              <a:srgbClr val="643557"/>
            </a:solidFill>
            <a:prstDash val="solid"/>
          </a:ln>
        </p:spPr>
      </p:sp>
      <p:sp>
        <p:nvSpPr>
          <p:cNvPr id="7" name="Text 3"/>
          <p:cNvSpPr/>
          <p:nvPr/>
        </p:nvSpPr>
        <p:spPr>
          <a:xfrm>
            <a:off x="2321806" y="2429850"/>
            <a:ext cx="99060" cy="328613"/>
          </a:xfrm>
          <a:prstGeom prst="rect">
            <a:avLst/>
          </a:prstGeom>
          <a:noFill/>
          <a:ln/>
        </p:spPr>
        <p:txBody>
          <a:bodyPr wrap="none" rtlCol="0" anchor="t"/>
          <a:lstStyle/>
          <a:p>
            <a:pPr marL="0" indent="0" algn="ctr">
              <a:lnSpc>
                <a:spcPts val="2588"/>
              </a:lnSpc>
              <a:buNone/>
            </a:pPr>
            <a:r>
              <a:rPr lang="en-US" sz="2070" dirty="0">
                <a:solidFill>
                  <a:srgbClr val="DAD8E9"/>
                </a:solidFill>
                <a:latin typeface="Prompt" pitchFamily="34" charset="0"/>
                <a:ea typeface="Prompt" pitchFamily="34" charset="-122"/>
                <a:cs typeface="Prompt" pitchFamily="34" charset="-120"/>
              </a:rPr>
              <a:t>1</a:t>
            </a:r>
            <a:endParaRPr lang="en-US" sz="2070" dirty="0"/>
          </a:p>
        </p:txBody>
      </p:sp>
      <p:sp>
        <p:nvSpPr>
          <p:cNvPr id="8" name="Text 4"/>
          <p:cNvSpPr/>
          <p:nvPr/>
        </p:nvSpPr>
        <p:spPr>
          <a:xfrm>
            <a:off x="2939045" y="2392866"/>
            <a:ext cx="1780580" cy="547688"/>
          </a:xfrm>
          <a:prstGeom prst="rect">
            <a:avLst/>
          </a:prstGeom>
          <a:noFill/>
          <a:ln/>
        </p:spPr>
        <p:txBody>
          <a:bodyPr wrap="square" rtlCol="0" anchor="t"/>
          <a:lstStyle/>
          <a:p>
            <a:pPr indent="0">
              <a:lnSpc>
                <a:spcPts val="2157"/>
              </a:lnSpc>
              <a:buNone/>
            </a:pPr>
            <a:r>
              <a:rPr lang="en-US" sz="2000" dirty="0">
                <a:solidFill>
                  <a:srgbClr val="C00000"/>
                </a:solidFill>
                <a:latin typeface="Prompt" pitchFamily="34" charset="0"/>
                <a:cs typeface="Prompt" pitchFamily="34" charset="-120"/>
              </a:rPr>
              <a:t>Training and Education</a:t>
            </a:r>
          </a:p>
        </p:txBody>
      </p:sp>
      <p:sp>
        <p:nvSpPr>
          <p:cNvPr id="9" name="Text 5"/>
          <p:cNvSpPr/>
          <p:nvPr/>
        </p:nvSpPr>
        <p:spPr>
          <a:xfrm>
            <a:off x="2882038" y="3354697"/>
            <a:ext cx="2577858" cy="1962745"/>
          </a:xfrm>
          <a:prstGeom prst="rect">
            <a:avLst/>
          </a:prstGeom>
          <a:noFill/>
          <a:ln/>
        </p:spPr>
        <p:txBody>
          <a:bodyPr wrap="square" rtlCol="0" anchor="t"/>
          <a:lstStyle/>
          <a:p>
            <a:pPr marL="0" indent="0">
              <a:lnSpc>
                <a:spcPts val="2208"/>
              </a:lnSpc>
              <a:buNone/>
            </a:pPr>
            <a:r>
              <a:rPr lang="en-US" sz="2400" dirty="0">
                <a:solidFill>
                  <a:srgbClr val="DAD8E9"/>
                </a:solidFill>
                <a:latin typeface="Mukta" pitchFamily="34" charset="0"/>
                <a:ea typeface="Mukta" pitchFamily="34" charset="-122"/>
              </a:rPr>
              <a:t>Ensure all system users receive comprehensive training and education on security best practices to minimize human error and potential vulnerabilities</a:t>
            </a:r>
            <a:r>
              <a:rPr lang="en-US" sz="1380" dirty="0">
                <a:solidFill>
                  <a:srgbClr val="DAD8E9"/>
                </a:solidFill>
                <a:latin typeface="Mukta" pitchFamily="34" charset="0"/>
                <a:ea typeface="Mukta" pitchFamily="34" charset="-122"/>
                <a:cs typeface="Mukta" pitchFamily="34" charset="-120"/>
              </a:rPr>
              <a:t>.</a:t>
            </a:r>
            <a:endParaRPr lang="en-US" sz="1380" dirty="0"/>
          </a:p>
        </p:txBody>
      </p:sp>
      <p:sp>
        <p:nvSpPr>
          <p:cNvPr id="10" name="Shape 6"/>
          <p:cNvSpPr/>
          <p:nvPr/>
        </p:nvSpPr>
        <p:spPr>
          <a:xfrm>
            <a:off x="5637777" y="2378566"/>
            <a:ext cx="394335" cy="394335"/>
          </a:xfrm>
          <a:prstGeom prst="roundRect">
            <a:avLst>
              <a:gd name="adj" fmla="val 20004"/>
            </a:avLst>
          </a:prstGeom>
          <a:solidFill>
            <a:srgbClr val="542C49"/>
          </a:solidFill>
          <a:ln w="10954">
            <a:solidFill>
              <a:srgbClr val="643557"/>
            </a:solidFill>
            <a:prstDash val="solid"/>
          </a:ln>
        </p:spPr>
      </p:sp>
      <p:sp>
        <p:nvSpPr>
          <p:cNvPr id="11" name="Text 7"/>
          <p:cNvSpPr/>
          <p:nvPr/>
        </p:nvSpPr>
        <p:spPr>
          <a:xfrm>
            <a:off x="5758744" y="2343760"/>
            <a:ext cx="152400" cy="328613"/>
          </a:xfrm>
          <a:prstGeom prst="rect">
            <a:avLst/>
          </a:prstGeom>
          <a:noFill/>
          <a:ln/>
        </p:spPr>
        <p:txBody>
          <a:bodyPr wrap="none" rtlCol="0" anchor="t"/>
          <a:lstStyle/>
          <a:p>
            <a:pPr marL="0" indent="0" algn="ctr">
              <a:lnSpc>
                <a:spcPts val="2588"/>
              </a:lnSpc>
              <a:buNone/>
            </a:pPr>
            <a:r>
              <a:rPr lang="en-US" sz="2070" dirty="0">
                <a:solidFill>
                  <a:srgbClr val="DAD8E9"/>
                </a:solidFill>
                <a:latin typeface="Prompt" pitchFamily="34" charset="0"/>
                <a:ea typeface="Prompt" pitchFamily="34" charset="-122"/>
                <a:cs typeface="Prompt" pitchFamily="34" charset="-120"/>
              </a:rPr>
              <a:t>2</a:t>
            </a:r>
            <a:endParaRPr lang="en-US" sz="2070" dirty="0"/>
          </a:p>
        </p:txBody>
      </p:sp>
      <p:sp>
        <p:nvSpPr>
          <p:cNvPr id="12" name="Text 8"/>
          <p:cNvSpPr/>
          <p:nvPr/>
        </p:nvSpPr>
        <p:spPr>
          <a:xfrm>
            <a:off x="6327271" y="2255944"/>
            <a:ext cx="1959355" cy="821531"/>
          </a:xfrm>
          <a:prstGeom prst="rect">
            <a:avLst/>
          </a:prstGeom>
          <a:noFill/>
          <a:ln/>
        </p:spPr>
        <p:txBody>
          <a:bodyPr wrap="square" rtlCol="0" anchor="t"/>
          <a:lstStyle/>
          <a:p>
            <a:pPr>
              <a:lnSpc>
                <a:spcPts val="2157"/>
              </a:lnSpc>
            </a:pPr>
            <a:r>
              <a:rPr lang="en-US" sz="2000" dirty="0">
                <a:solidFill>
                  <a:srgbClr val="C00000"/>
                </a:solidFill>
                <a:latin typeface="Prompt" pitchFamily="34" charset="0"/>
                <a:cs typeface="Prompt" pitchFamily="34" charset="-120"/>
              </a:rPr>
              <a:t>Communication and Collaboration</a:t>
            </a:r>
          </a:p>
        </p:txBody>
      </p:sp>
      <p:sp>
        <p:nvSpPr>
          <p:cNvPr id="13" name="Text 9"/>
          <p:cNvSpPr/>
          <p:nvPr/>
        </p:nvSpPr>
        <p:spPr>
          <a:xfrm>
            <a:off x="6313061" y="3301067"/>
            <a:ext cx="2807314" cy="2523530"/>
          </a:xfrm>
          <a:prstGeom prst="rect">
            <a:avLst/>
          </a:prstGeom>
          <a:noFill/>
          <a:ln/>
        </p:spPr>
        <p:txBody>
          <a:bodyPr wrap="square" rtlCol="0" anchor="t"/>
          <a:lstStyle/>
          <a:p>
            <a:pPr marL="0" indent="0">
              <a:lnSpc>
                <a:spcPts val="2208"/>
              </a:lnSpc>
              <a:buNone/>
            </a:pPr>
            <a:r>
              <a:rPr lang="en-US" sz="2400" dirty="0">
                <a:solidFill>
                  <a:srgbClr val="DAD8E9"/>
                </a:solidFill>
                <a:latin typeface="Mukta" pitchFamily="34" charset="0"/>
                <a:ea typeface="Mukta" pitchFamily="34" charset="-122"/>
              </a:rPr>
              <a:t>Promote open communication and collaboration among stakeholders and team members to foster a shared understanding of the security plan and encourage proactive involvement.</a:t>
            </a:r>
          </a:p>
        </p:txBody>
      </p:sp>
      <p:sp>
        <p:nvSpPr>
          <p:cNvPr id="14" name="Shape 10"/>
          <p:cNvSpPr/>
          <p:nvPr/>
        </p:nvSpPr>
        <p:spPr>
          <a:xfrm>
            <a:off x="9235083" y="2281342"/>
            <a:ext cx="394335" cy="394335"/>
          </a:xfrm>
          <a:prstGeom prst="roundRect">
            <a:avLst>
              <a:gd name="adj" fmla="val 20004"/>
            </a:avLst>
          </a:prstGeom>
          <a:solidFill>
            <a:srgbClr val="542C49"/>
          </a:solidFill>
          <a:ln w="10954">
            <a:solidFill>
              <a:srgbClr val="643557"/>
            </a:solidFill>
            <a:prstDash val="solid"/>
          </a:ln>
        </p:spPr>
      </p:sp>
      <p:sp>
        <p:nvSpPr>
          <p:cNvPr id="15" name="Text 11"/>
          <p:cNvSpPr/>
          <p:nvPr/>
        </p:nvSpPr>
        <p:spPr>
          <a:xfrm>
            <a:off x="9358040" y="2281342"/>
            <a:ext cx="112846" cy="409279"/>
          </a:xfrm>
          <a:prstGeom prst="rect">
            <a:avLst/>
          </a:prstGeom>
          <a:noFill/>
          <a:ln/>
        </p:spPr>
        <p:txBody>
          <a:bodyPr wrap="none" rtlCol="0" anchor="t"/>
          <a:lstStyle/>
          <a:p>
            <a:pPr marL="0" indent="0" algn="ctr">
              <a:lnSpc>
                <a:spcPts val="2588"/>
              </a:lnSpc>
              <a:buNone/>
            </a:pPr>
            <a:r>
              <a:rPr lang="en-US" sz="2070" dirty="0">
                <a:solidFill>
                  <a:srgbClr val="DAD8E9"/>
                </a:solidFill>
                <a:latin typeface="Prompt" pitchFamily="34" charset="0"/>
                <a:ea typeface="Prompt" pitchFamily="34" charset="-122"/>
                <a:cs typeface="Prompt" pitchFamily="34" charset="-120"/>
              </a:rPr>
              <a:t>3</a:t>
            </a:r>
            <a:endParaRPr lang="en-US" sz="2070" dirty="0"/>
          </a:p>
        </p:txBody>
      </p:sp>
      <p:sp>
        <p:nvSpPr>
          <p:cNvPr id="16" name="Text 12"/>
          <p:cNvSpPr/>
          <p:nvPr/>
        </p:nvSpPr>
        <p:spPr>
          <a:xfrm>
            <a:off x="10125372" y="2230822"/>
            <a:ext cx="2994279" cy="1095375"/>
          </a:xfrm>
          <a:prstGeom prst="rect">
            <a:avLst/>
          </a:prstGeom>
          <a:noFill/>
          <a:ln/>
        </p:spPr>
        <p:txBody>
          <a:bodyPr wrap="square" rtlCol="0" anchor="t"/>
          <a:lstStyle/>
          <a:p>
            <a:pPr marL="0" indent="0">
              <a:lnSpc>
                <a:spcPts val="2157"/>
              </a:lnSpc>
              <a:buNone/>
            </a:pPr>
            <a:r>
              <a:rPr lang="en-US" sz="2000" dirty="0">
                <a:solidFill>
                  <a:srgbClr val="C00000"/>
                </a:solidFill>
                <a:latin typeface="Prompt" pitchFamily="34" charset="0"/>
                <a:ea typeface="Prompt" pitchFamily="34" charset="-122"/>
                <a:cs typeface="Prompt" pitchFamily="34" charset="-120"/>
              </a:rPr>
              <a:t>Periodic Security Awareness Efforts</a:t>
            </a:r>
            <a:endParaRPr lang="en-US" sz="2000" dirty="0">
              <a:solidFill>
                <a:srgbClr val="C00000"/>
              </a:solidFill>
            </a:endParaRPr>
          </a:p>
        </p:txBody>
      </p:sp>
      <p:sp>
        <p:nvSpPr>
          <p:cNvPr id="17" name="Text 13"/>
          <p:cNvSpPr/>
          <p:nvPr/>
        </p:nvSpPr>
        <p:spPr>
          <a:xfrm>
            <a:off x="10085615" y="3301067"/>
            <a:ext cx="2807314" cy="2243138"/>
          </a:xfrm>
          <a:prstGeom prst="rect">
            <a:avLst/>
          </a:prstGeom>
          <a:noFill/>
          <a:ln/>
        </p:spPr>
        <p:txBody>
          <a:bodyPr wrap="square" rtlCol="0" anchor="t"/>
          <a:lstStyle/>
          <a:p>
            <a:pPr marL="0" indent="0">
              <a:lnSpc>
                <a:spcPts val="2208"/>
              </a:lnSpc>
              <a:buNone/>
            </a:pPr>
            <a:r>
              <a:rPr lang="en-US" sz="2400" dirty="0">
                <a:solidFill>
                  <a:srgbClr val="DAD8E9"/>
                </a:solidFill>
                <a:latin typeface="Mukta" pitchFamily="34" charset="0"/>
                <a:ea typeface="Mukta" pitchFamily="34" charset="-122"/>
                <a:cs typeface="Mukta" pitchFamily="34" charset="-120"/>
              </a:rPr>
              <a:t>Regularly conduct security awareness campaigns to keep stakeholders informed about potential risks, ongoing efforts, and the importance of their active participation</a:t>
            </a:r>
            <a:r>
              <a:rPr lang="en-US" sz="2000" dirty="0">
                <a:solidFill>
                  <a:srgbClr val="DAD8E9"/>
                </a:solidFill>
                <a:latin typeface="Mukta" pitchFamily="34" charset="0"/>
                <a:ea typeface="Mukta" pitchFamily="34" charset="-122"/>
                <a:cs typeface="Mukta" pitchFamily="34" charset="-120"/>
              </a:rPr>
              <a:t>.</a:t>
            </a:r>
            <a:endParaRPr lang="en-US" sz="2000"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0B0C23">
              <a:alpha val="75000"/>
            </a:srgbClr>
          </a:solidFill>
          <a:ln w="13811">
            <a:solidFill>
              <a:srgbClr val="FFFFFF">
                <a:alpha val="16000"/>
              </a:srgbClr>
            </a:solidFill>
            <a:prstDash val="solid"/>
          </a:ln>
        </p:spPr>
      </p:sp>
      <p:pic>
        <p:nvPicPr>
          <p:cNvPr id="4" name="Image 1" descr="preencoded.png"/>
          <p:cNvPicPr>
            <a:picLocks noChangeAspect="1"/>
          </p:cNvPicPr>
          <p:nvPr/>
        </p:nvPicPr>
        <p:blipFill>
          <a:blip r:embed="rId4"/>
          <a:stretch>
            <a:fillRect/>
          </a:stretch>
        </p:blipFill>
        <p:spPr>
          <a:xfrm>
            <a:off x="0" y="0"/>
            <a:ext cx="14630400" cy="8229600"/>
          </a:xfrm>
          <a:prstGeom prst="rect">
            <a:avLst/>
          </a:prstGeom>
        </p:spPr>
      </p:pic>
      <p:sp>
        <p:nvSpPr>
          <p:cNvPr id="5" name="Shape 1"/>
          <p:cNvSpPr/>
          <p:nvPr/>
        </p:nvSpPr>
        <p:spPr>
          <a:xfrm>
            <a:off x="0" y="0"/>
            <a:ext cx="14630400" cy="8229600"/>
          </a:xfrm>
          <a:prstGeom prst="rect">
            <a:avLst/>
          </a:prstGeom>
          <a:solidFill>
            <a:srgbClr val="0B0C23">
              <a:alpha val="80000"/>
            </a:srgbClr>
          </a:solidFill>
          <a:ln/>
        </p:spPr>
      </p:sp>
      <p:sp>
        <p:nvSpPr>
          <p:cNvPr id="6" name="Text 2"/>
          <p:cNvSpPr/>
          <p:nvPr/>
        </p:nvSpPr>
        <p:spPr>
          <a:xfrm>
            <a:off x="2624376" y="3245525"/>
            <a:ext cx="7620000" cy="694373"/>
          </a:xfrm>
          <a:prstGeom prst="rect">
            <a:avLst/>
          </a:prstGeom>
          <a:noFill/>
          <a:ln/>
        </p:spPr>
        <p:txBody>
          <a:bodyPr wrap="none" rtlCol="0" anchor="t"/>
          <a:lstStyle/>
          <a:p>
            <a:pPr marL="0" indent="0">
              <a:lnSpc>
                <a:spcPts val="5468"/>
              </a:lnSpc>
              <a:buNone/>
            </a:pPr>
            <a:r>
              <a:rPr lang="en-US" sz="4374" dirty="0">
                <a:solidFill>
                  <a:srgbClr val="C6BFEE"/>
                </a:solidFill>
                <a:latin typeface="Prompt" pitchFamily="34" charset="0"/>
                <a:ea typeface="Prompt" pitchFamily="34" charset="-122"/>
                <a:cs typeface="Prompt" pitchFamily="34" charset="-120"/>
              </a:rPr>
              <a:t>Conclusion: A Secure Future</a:t>
            </a:r>
            <a:endParaRPr lang="en-US" sz="4374" dirty="0"/>
          </a:p>
        </p:txBody>
      </p:sp>
      <p:sp>
        <p:nvSpPr>
          <p:cNvPr id="7" name="Text 3"/>
          <p:cNvSpPr/>
          <p:nvPr/>
        </p:nvSpPr>
        <p:spPr>
          <a:xfrm>
            <a:off x="2624376" y="4273153"/>
            <a:ext cx="9381649" cy="710803"/>
          </a:xfrm>
          <a:prstGeom prst="rect">
            <a:avLst/>
          </a:prstGeom>
          <a:noFill/>
          <a:ln/>
        </p:spPr>
        <p:txBody>
          <a:bodyPr wrap="square" rtlCol="0" anchor="t"/>
          <a:lstStyle/>
          <a:p>
            <a:pPr marL="0" indent="0">
              <a:lnSpc>
                <a:spcPts val="2799"/>
              </a:lnSpc>
              <a:buNone/>
            </a:pPr>
            <a:r>
              <a:rPr lang="en-US" sz="1750" dirty="0">
                <a:solidFill>
                  <a:srgbClr val="DAD8E9"/>
                </a:solidFill>
                <a:latin typeface="Mukta" pitchFamily="34" charset="0"/>
                <a:ea typeface="Mukta" pitchFamily="34" charset="-122"/>
                <a:cs typeface="Mukta" pitchFamily="34" charset="-120"/>
              </a:rPr>
              <a:t>By following a comprehensive and well-structured security plan, we can ensure the protection of our systems, safeguard sensitive data, and pave the way for a secure future.</a:t>
            </a:r>
            <a:endParaRPr lang="en-US" sz="1750" dirty="0"/>
          </a:p>
        </p:txBody>
      </p:sp>
    </p:spTree>
    <p:extLst>
      <p:ext uri="{BB962C8B-B14F-4D97-AF65-F5344CB8AC3E}">
        <p14:creationId xmlns:p14="http://schemas.microsoft.com/office/powerpoint/2010/main" val="21585203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0B0C23">
              <a:alpha val="75000"/>
            </a:srgbClr>
          </a:solidFill>
          <a:ln w="13811">
            <a:solidFill>
              <a:srgbClr val="FFFFFF">
                <a:alpha val="16000"/>
              </a:srgbClr>
            </a:solidFill>
            <a:prstDash val="solid"/>
          </a:ln>
        </p:spPr>
      </p:sp>
      <p:pic>
        <p:nvPicPr>
          <p:cNvPr id="4" name="Image 1" descr="preencoded.png"/>
          <p:cNvPicPr>
            <a:picLocks noChangeAspect="1"/>
          </p:cNvPicPr>
          <p:nvPr/>
        </p:nvPicPr>
        <p:blipFill>
          <a:blip r:embed="rId4"/>
          <a:stretch>
            <a:fillRect/>
          </a:stretch>
        </p:blipFill>
        <p:spPr>
          <a:xfrm>
            <a:off x="0" y="0"/>
            <a:ext cx="14630400" cy="8229600"/>
          </a:xfrm>
          <a:prstGeom prst="rect">
            <a:avLst/>
          </a:prstGeom>
        </p:spPr>
      </p:pic>
      <p:sp>
        <p:nvSpPr>
          <p:cNvPr id="5" name="Shape 1"/>
          <p:cNvSpPr/>
          <p:nvPr/>
        </p:nvSpPr>
        <p:spPr>
          <a:xfrm>
            <a:off x="0" y="0"/>
            <a:ext cx="14630400" cy="8229600"/>
          </a:xfrm>
          <a:prstGeom prst="rect">
            <a:avLst/>
          </a:prstGeom>
          <a:solidFill>
            <a:srgbClr val="0B0C23">
              <a:alpha val="80000"/>
            </a:srgbClr>
          </a:solidFill>
          <a:ln/>
        </p:spPr>
      </p:sp>
      <p:sp>
        <p:nvSpPr>
          <p:cNvPr id="8" name="TextBox 7">
            <a:extLst>
              <a:ext uri="{FF2B5EF4-FFF2-40B4-BE49-F238E27FC236}">
                <a16:creationId xmlns:a16="http://schemas.microsoft.com/office/drawing/2014/main" id="{5366F7B4-3431-4209-A9FE-4BA619C1EA75}"/>
              </a:ext>
            </a:extLst>
          </p:cNvPr>
          <p:cNvSpPr txBox="1"/>
          <p:nvPr/>
        </p:nvSpPr>
        <p:spPr>
          <a:xfrm>
            <a:off x="2204487" y="3086053"/>
            <a:ext cx="10221425" cy="1569660"/>
          </a:xfrm>
          <a:prstGeom prst="rect">
            <a:avLst/>
          </a:prstGeom>
          <a:noFill/>
        </p:spPr>
        <p:txBody>
          <a:bodyPr wrap="square" rtlCol="0">
            <a:spAutoFit/>
          </a:bodyPr>
          <a:lstStyle/>
          <a:p>
            <a:r>
              <a:rPr lang="en-GB" sz="4800" dirty="0">
                <a:solidFill>
                  <a:schemeClr val="bg1">
                    <a:lumMod val="95000"/>
                  </a:schemeClr>
                </a:solidFill>
              </a:rPr>
              <a:t>2B.P2 Describe the purpose and ‘client’ requirements to protect a system</a:t>
            </a:r>
            <a:r>
              <a:rPr lang="en-GB" sz="2800" dirty="0">
                <a:solidFill>
                  <a:schemeClr val="bg1">
                    <a:lumMod val="95000"/>
                  </a:schemeClr>
                </a:solidFill>
              </a:rPr>
              <a:t>.</a:t>
            </a:r>
            <a:r>
              <a:rPr lang="en-GB" dirty="0">
                <a:solidFill>
                  <a:schemeClr val="bg1">
                    <a:lumMod val="95000"/>
                  </a:schemeClr>
                </a:solidFill>
              </a:rPr>
              <a:t>-</a:t>
            </a:r>
          </a:p>
        </p:txBody>
      </p:sp>
    </p:spTree>
    <p:extLst>
      <p:ext uri="{BB962C8B-B14F-4D97-AF65-F5344CB8AC3E}">
        <p14:creationId xmlns:p14="http://schemas.microsoft.com/office/powerpoint/2010/main" val="64311805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0B0C23">
              <a:alpha val="75000"/>
            </a:srgbClr>
          </a:solidFill>
          <a:ln w="13811">
            <a:solidFill>
              <a:srgbClr val="FFFFFF">
                <a:alpha val="16000"/>
              </a:srgbClr>
            </a:solidFill>
            <a:prstDash val="solid"/>
          </a:ln>
        </p:spPr>
      </p:sp>
      <p:pic>
        <p:nvPicPr>
          <p:cNvPr id="4" name="Image 1" descr="preencoded.png"/>
          <p:cNvPicPr>
            <a:picLocks noChangeAspect="1"/>
          </p:cNvPicPr>
          <p:nvPr/>
        </p:nvPicPr>
        <p:blipFill>
          <a:blip r:embed="rId4"/>
          <a:stretch>
            <a:fillRect/>
          </a:stretch>
        </p:blipFill>
        <p:spPr>
          <a:xfrm>
            <a:off x="0" y="0"/>
            <a:ext cx="14630400" cy="8229600"/>
          </a:xfrm>
          <a:prstGeom prst="rect">
            <a:avLst/>
          </a:prstGeom>
        </p:spPr>
      </p:pic>
      <p:sp>
        <p:nvSpPr>
          <p:cNvPr id="5" name="Shape 1"/>
          <p:cNvSpPr/>
          <p:nvPr/>
        </p:nvSpPr>
        <p:spPr>
          <a:xfrm>
            <a:off x="0" y="0"/>
            <a:ext cx="14630400" cy="8229600"/>
          </a:xfrm>
          <a:prstGeom prst="rect">
            <a:avLst/>
          </a:prstGeom>
          <a:solidFill>
            <a:srgbClr val="0B0C23">
              <a:alpha val="80000"/>
            </a:srgbClr>
          </a:solidFill>
          <a:ln/>
        </p:spPr>
      </p:sp>
      <p:sp>
        <p:nvSpPr>
          <p:cNvPr id="7" name="TextBox 6">
            <a:extLst>
              <a:ext uri="{FF2B5EF4-FFF2-40B4-BE49-F238E27FC236}">
                <a16:creationId xmlns:a16="http://schemas.microsoft.com/office/drawing/2014/main" id="{48BAC83D-9510-46C7-B0AF-115559AE8BC4}"/>
              </a:ext>
            </a:extLst>
          </p:cNvPr>
          <p:cNvSpPr txBox="1"/>
          <p:nvPr/>
        </p:nvSpPr>
        <p:spPr>
          <a:xfrm>
            <a:off x="612681" y="2320289"/>
            <a:ext cx="3976491" cy="4801314"/>
          </a:xfrm>
          <a:prstGeom prst="rect">
            <a:avLst/>
          </a:prstGeom>
          <a:noFill/>
        </p:spPr>
        <p:txBody>
          <a:bodyPr wrap="square" rtlCol="0">
            <a:spAutoFit/>
          </a:bodyPr>
          <a:lstStyle/>
          <a:p>
            <a:r>
              <a:rPr lang="en-GB" sz="2400" dirty="0">
                <a:solidFill>
                  <a:srgbClr val="FFFF00"/>
                </a:solidFill>
              </a:rPr>
              <a:t>2B.P2 Describe the purpose </a:t>
            </a:r>
          </a:p>
          <a:p>
            <a:r>
              <a:rPr lang="en-GB" sz="2400" dirty="0">
                <a:solidFill>
                  <a:srgbClr val="FFFF00"/>
                </a:solidFill>
              </a:rPr>
              <a:t>and ‘client’ requirements </a:t>
            </a:r>
          </a:p>
          <a:p>
            <a:r>
              <a:rPr lang="en-GB" sz="2400" dirty="0">
                <a:solidFill>
                  <a:srgbClr val="FFFF00"/>
                </a:solidFill>
              </a:rPr>
              <a:t>to protect a system.</a:t>
            </a:r>
          </a:p>
          <a:p>
            <a:endParaRPr lang="en-GB" sz="2400" dirty="0">
              <a:solidFill>
                <a:schemeClr val="bg1"/>
              </a:solidFill>
            </a:endParaRPr>
          </a:p>
          <a:p>
            <a:r>
              <a:rPr lang="en-GB" sz="2400" dirty="0">
                <a:solidFill>
                  <a:schemeClr val="bg1"/>
                </a:solidFill>
              </a:rPr>
              <a:t>2B.P3 Produce a security plan </a:t>
            </a:r>
          </a:p>
          <a:p>
            <a:r>
              <a:rPr lang="en-GB" sz="2400" dirty="0">
                <a:solidFill>
                  <a:schemeClr val="bg1"/>
                </a:solidFill>
              </a:rPr>
              <a:t>to protect a system, </a:t>
            </a:r>
          </a:p>
          <a:p>
            <a:r>
              <a:rPr lang="en-GB" sz="2400" dirty="0">
                <a:solidFill>
                  <a:schemeClr val="bg1"/>
                </a:solidFill>
              </a:rPr>
              <a:t>including:</a:t>
            </a:r>
          </a:p>
          <a:p>
            <a:pPr marL="285750" indent="-285750">
              <a:buFont typeface="Arial" panose="020B0604020202020204" pitchFamily="34" charset="0"/>
              <a:buChar char="•"/>
            </a:pPr>
            <a:r>
              <a:rPr lang="en-GB" sz="2400" dirty="0">
                <a:solidFill>
                  <a:schemeClr val="bg1"/>
                </a:solidFill>
              </a:rPr>
              <a:t>a risk assessment</a:t>
            </a:r>
          </a:p>
          <a:p>
            <a:pPr marL="285750" indent="-285750">
              <a:buFont typeface="Arial" panose="020B0604020202020204" pitchFamily="34" charset="0"/>
              <a:buChar char="•"/>
            </a:pPr>
            <a:r>
              <a:rPr lang="en-GB" sz="2400" dirty="0">
                <a:solidFill>
                  <a:schemeClr val="bg1"/>
                </a:solidFill>
              </a:rPr>
              <a:t>a summary of protection measures covering technology and tools and </a:t>
            </a:r>
          </a:p>
          <a:p>
            <a:pPr marL="285750" indent="-285750">
              <a:buFont typeface="Arial" panose="020B0604020202020204" pitchFamily="34" charset="0"/>
              <a:buChar char="•"/>
            </a:pPr>
            <a:r>
              <a:rPr lang="en-GB" sz="2400" dirty="0">
                <a:solidFill>
                  <a:schemeClr val="bg1"/>
                </a:solidFill>
              </a:rPr>
              <a:t>techniques</a:t>
            </a:r>
            <a:r>
              <a:rPr lang="en-GB" sz="1600" dirty="0">
                <a:solidFill>
                  <a:schemeClr val="bg1"/>
                </a:solidFill>
              </a:rPr>
              <a:t>.</a:t>
            </a:r>
          </a:p>
          <a:p>
            <a:endParaRPr lang="en-GB" dirty="0"/>
          </a:p>
        </p:txBody>
      </p:sp>
      <p:sp>
        <p:nvSpPr>
          <p:cNvPr id="8" name="TextBox 7">
            <a:extLst>
              <a:ext uri="{FF2B5EF4-FFF2-40B4-BE49-F238E27FC236}">
                <a16:creationId xmlns:a16="http://schemas.microsoft.com/office/drawing/2014/main" id="{6C3C492D-B586-41B6-B4A8-7904AC74AA34}"/>
              </a:ext>
            </a:extLst>
          </p:cNvPr>
          <p:cNvSpPr txBox="1"/>
          <p:nvPr/>
        </p:nvSpPr>
        <p:spPr>
          <a:xfrm>
            <a:off x="5750743" y="2177314"/>
            <a:ext cx="2665927" cy="5909310"/>
          </a:xfrm>
          <a:prstGeom prst="rect">
            <a:avLst/>
          </a:prstGeom>
          <a:noFill/>
        </p:spPr>
        <p:txBody>
          <a:bodyPr wrap="square" rtlCol="0">
            <a:spAutoFit/>
          </a:bodyPr>
          <a:lstStyle/>
          <a:p>
            <a:r>
              <a:rPr lang="en-GB" sz="2400" dirty="0">
                <a:solidFill>
                  <a:srgbClr val="FFFF00"/>
                </a:solidFill>
              </a:rPr>
              <a:t>2B.M2 Produce a detailed </a:t>
            </a:r>
          </a:p>
          <a:p>
            <a:r>
              <a:rPr lang="en-GB" sz="2400" dirty="0">
                <a:solidFill>
                  <a:srgbClr val="FFFF00"/>
                </a:solidFill>
              </a:rPr>
              <a:t>security plan to protect a </a:t>
            </a:r>
          </a:p>
          <a:p>
            <a:r>
              <a:rPr lang="en-GB" sz="2400" dirty="0">
                <a:solidFill>
                  <a:srgbClr val="FFFF00"/>
                </a:solidFill>
              </a:rPr>
              <a:t>system, including:</a:t>
            </a:r>
          </a:p>
          <a:p>
            <a:endParaRPr lang="en-GB" sz="2400" dirty="0">
              <a:solidFill>
                <a:schemeClr val="bg1"/>
              </a:solidFill>
            </a:endParaRPr>
          </a:p>
          <a:p>
            <a:pPr marL="285750" indent="-285750">
              <a:buFont typeface="Arial" panose="020B0604020202020204" pitchFamily="34" charset="0"/>
              <a:buChar char="•"/>
            </a:pPr>
            <a:r>
              <a:rPr lang="en-GB" sz="2400" dirty="0">
                <a:solidFill>
                  <a:schemeClr val="bg1"/>
                </a:solidFill>
              </a:rPr>
              <a:t>alternative solutions</a:t>
            </a:r>
          </a:p>
          <a:p>
            <a:pPr marL="285750" indent="-285750">
              <a:buFont typeface="Arial" panose="020B0604020202020204" pitchFamily="34" charset="0"/>
              <a:buChar char="•"/>
            </a:pPr>
            <a:r>
              <a:rPr lang="en-GB" sz="2400" dirty="0">
                <a:solidFill>
                  <a:schemeClr val="bg1"/>
                </a:solidFill>
              </a:rPr>
              <a:t>an explanation of how the system will be protected, covering users, technology, and tools and techniques.</a:t>
            </a:r>
          </a:p>
          <a:p>
            <a:endParaRPr lang="en-GB" dirty="0">
              <a:solidFill>
                <a:schemeClr val="bg1"/>
              </a:solidFill>
            </a:endParaRPr>
          </a:p>
        </p:txBody>
      </p:sp>
      <p:sp>
        <p:nvSpPr>
          <p:cNvPr id="9" name="TextBox 8">
            <a:extLst>
              <a:ext uri="{FF2B5EF4-FFF2-40B4-BE49-F238E27FC236}">
                <a16:creationId xmlns:a16="http://schemas.microsoft.com/office/drawing/2014/main" id="{88E13BF1-B304-4179-8D63-EC4E64488408}"/>
              </a:ext>
            </a:extLst>
          </p:cNvPr>
          <p:cNvSpPr txBox="1"/>
          <p:nvPr/>
        </p:nvSpPr>
        <p:spPr>
          <a:xfrm>
            <a:off x="9680991" y="2219838"/>
            <a:ext cx="4336728" cy="4062651"/>
          </a:xfrm>
          <a:prstGeom prst="rect">
            <a:avLst/>
          </a:prstGeom>
          <a:noFill/>
        </p:spPr>
        <p:txBody>
          <a:bodyPr wrap="square" rtlCol="0">
            <a:spAutoFit/>
          </a:bodyPr>
          <a:lstStyle/>
          <a:p>
            <a:r>
              <a:rPr lang="en-GB" sz="2400" dirty="0">
                <a:solidFill>
                  <a:srgbClr val="FFFF00"/>
                </a:solidFill>
              </a:rPr>
              <a:t>2B.D2 Justify final decisions, </a:t>
            </a:r>
          </a:p>
          <a:p>
            <a:r>
              <a:rPr lang="en-GB" sz="2400" dirty="0">
                <a:solidFill>
                  <a:srgbClr val="FFFF00"/>
                </a:solidFill>
              </a:rPr>
              <a:t>explaining:</a:t>
            </a:r>
          </a:p>
          <a:p>
            <a:endParaRPr lang="en-GB" sz="2400" dirty="0">
              <a:solidFill>
                <a:srgbClr val="FFFF00"/>
              </a:solidFill>
            </a:endParaRPr>
          </a:p>
          <a:p>
            <a:endParaRPr lang="en-GB" sz="2400" dirty="0">
              <a:solidFill>
                <a:srgbClr val="FFFF00"/>
              </a:solidFill>
            </a:endParaRPr>
          </a:p>
          <a:p>
            <a:endParaRPr lang="en-GB" sz="2400" dirty="0">
              <a:solidFill>
                <a:srgbClr val="FFFF00"/>
              </a:solidFill>
            </a:endParaRPr>
          </a:p>
          <a:p>
            <a:endParaRPr lang="en-GB" sz="2400" dirty="0">
              <a:solidFill>
                <a:schemeClr val="bg1"/>
              </a:solidFill>
            </a:endParaRPr>
          </a:p>
          <a:p>
            <a:pPr marL="285750" indent="-285750">
              <a:buFont typeface="Arial" panose="020B0604020202020204" pitchFamily="34" charset="0"/>
              <a:buChar char="•"/>
            </a:pPr>
            <a:r>
              <a:rPr lang="en-GB" sz="2400" dirty="0">
                <a:solidFill>
                  <a:schemeClr val="bg1"/>
                </a:solidFill>
              </a:rPr>
              <a:t>how the system will fulfil the stated purpose and ‘client’ requirements</a:t>
            </a:r>
          </a:p>
          <a:p>
            <a:pPr marL="285750" indent="-285750">
              <a:buFont typeface="Arial" panose="020B0604020202020204" pitchFamily="34" charset="0"/>
              <a:buChar char="•"/>
            </a:pPr>
            <a:r>
              <a:rPr lang="en-GB" sz="2400" dirty="0">
                <a:solidFill>
                  <a:schemeClr val="bg1"/>
                </a:solidFill>
              </a:rPr>
              <a:t>any constraints on the plan.</a:t>
            </a:r>
          </a:p>
          <a:p>
            <a:endParaRPr lang="en-GB" dirty="0"/>
          </a:p>
        </p:txBody>
      </p:sp>
      <p:sp>
        <p:nvSpPr>
          <p:cNvPr id="13" name="Text 1">
            <a:extLst>
              <a:ext uri="{FF2B5EF4-FFF2-40B4-BE49-F238E27FC236}">
                <a16:creationId xmlns:a16="http://schemas.microsoft.com/office/drawing/2014/main" id="{54FA49A2-87A9-4DD8-A1CB-93999BFD95C4}"/>
              </a:ext>
            </a:extLst>
          </p:cNvPr>
          <p:cNvSpPr/>
          <p:nvPr/>
        </p:nvSpPr>
        <p:spPr>
          <a:xfrm>
            <a:off x="6406542" y="0"/>
            <a:ext cx="1921120" cy="1388745"/>
          </a:xfrm>
          <a:prstGeom prst="rect">
            <a:avLst/>
          </a:prstGeom>
          <a:noFill/>
          <a:ln/>
        </p:spPr>
        <p:txBody>
          <a:bodyPr wrap="square" rtlCol="0" anchor="t"/>
          <a:lstStyle/>
          <a:p>
            <a:pPr marL="0" indent="0">
              <a:lnSpc>
                <a:spcPts val="5468"/>
              </a:lnSpc>
              <a:buNone/>
            </a:pPr>
            <a:r>
              <a:rPr lang="en-US" sz="4374" dirty="0">
                <a:solidFill>
                  <a:schemeClr val="bg1"/>
                </a:solidFill>
              </a:rPr>
              <a:t>Tasks</a:t>
            </a:r>
          </a:p>
        </p:txBody>
      </p:sp>
      <p:sp>
        <p:nvSpPr>
          <p:cNvPr id="14" name="Text 1">
            <a:extLst>
              <a:ext uri="{FF2B5EF4-FFF2-40B4-BE49-F238E27FC236}">
                <a16:creationId xmlns:a16="http://schemas.microsoft.com/office/drawing/2014/main" id="{9D2D9CD5-9EC2-4C7E-AA1A-E94B7080880B}"/>
              </a:ext>
            </a:extLst>
          </p:cNvPr>
          <p:cNvSpPr/>
          <p:nvPr/>
        </p:nvSpPr>
        <p:spPr>
          <a:xfrm>
            <a:off x="520593" y="694614"/>
            <a:ext cx="6383789" cy="1388745"/>
          </a:xfrm>
          <a:prstGeom prst="rect">
            <a:avLst/>
          </a:prstGeom>
          <a:noFill/>
          <a:ln/>
        </p:spPr>
        <p:txBody>
          <a:bodyPr wrap="square" rtlCol="0" anchor="t"/>
          <a:lstStyle/>
          <a:p>
            <a:pPr marL="0" indent="0">
              <a:lnSpc>
                <a:spcPts val="5468"/>
              </a:lnSpc>
              <a:buNone/>
            </a:pPr>
            <a:r>
              <a:rPr lang="en-US" sz="4374" dirty="0">
                <a:solidFill>
                  <a:srgbClr val="C00000"/>
                </a:solidFill>
              </a:rPr>
              <a:t>Create a report on Microsoft Word</a:t>
            </a:r>
          </a:p>
        </p:txBody>
      </p:sp>
    </p:spTree>
    <p:extLst>
      <p:ext uri="{BB962C8B-B14F-4D97-AF65-F5344CB8AC3E}">
        <p14:creationId xmlns:p14="http://schemas.microsoft.com/office/powerpoint/2010/main" val="418765029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name="Slide 7">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0B0C23">
              <a:alpha val="75000"/>
            </a:srgbClr>
          </a:solidFill>
          <a:ln w="13811">
            <a:solidFill>
              <a:srgbClr val="FFFFFF">
                <a:alpha val="16000"/>
              </a:srgbClr>
            </a:solidFill>
            <a:prstDash val="solid"/>
          </a:ln>
        </p:spPr>
      </p:sp>
      <p:pic>
        <p:nvPicPr>
          <p:cNvPr id="4" name="Image 1" descr="preencoded.png"/>
          <p:cNvPicPr>
            <a:picLocks noChangeAspect="1"/>
          </p:cNvPicPr>
          <p:nvPr/>
        </p:nvPicPr>
        <p:blipFill>
          <a:blip r:embed="rId4"/>
          <a:stretch>
            <a:fillRect/>
          </a:stretch>
        </p:blipFill>
        <p:spPr>
          <a:xfrm>
            <a:off x="0" y="0"/>
            <a:ext cx="14630400" cy="8229600"/>
          </a:xfrm>
          <a:prstGeom prst="rect">
            <a:avLst/>
          </a:prstGeom>
        </p:spPr>
      </p:pic>
      <p:sp>
        <p:nvSpPr>
          <p:cNvPr id="5" name="Shape 1"/>
          <p:cNvSpPr/>
          <p:nvPr/>
        </p:nvSpPr>
        <p:spPr>
          <a:xfrm>
            <a:off x="101600" y="0"/>
            <a:ext cx="14630400" cy="8229600"/>
          </a:xfrm>
          <a:prstGeom prst="rect">
            <a:avLst/>
          </a:prstGeom>
          <a:solidFill>
            <a:srgbClr val="0B0C23">
              <a:alpha val="80000"/>
            </a:srgbClr>
          </a:solidFill>
          <a:ln/>
        </p:spPr>
        <p:txBody>
          <a:bodyPr/>
          <a:lstStyle/>
          <a:p>
            <a:endParaRPr lang="en-GB" dirty="0"/>
          </a:p>
        </p:txBody>
      </p:sp>
      <p:sp>
        <p:nvSpPr>
          <p:cNvPr id="6" name="Text 2"/>
          <p:cNvSpPr/>
          <p:nvPr/>
        </p:nvSpPr>
        <p:spPr>
          <a:xfrm>
            <a:off x="2624376" y="394891"/>
            <a:ext cx="7620000" cy="694373"/>
          </a:xfrm>
          <a:prstGeom prst="rect">
            <a:avLst/>
          </a:prstGeom>
          <a:noFill/>
          <a:ln/>
        </p:spPr>
        <p:txBody>
          <a:bodyPr wrap="none" rtlCol="0" anchor="t"/>
          <a:lstStyle/>
          <a:p>
            <a:pPr marL="0" indent="0">
              <a:lnSpc>
                <a:spcPts val="5468"/>
              </a:lnSpc>
              <a:buNone/>
            </a:pPr>
            <a:r>
              <a:rPr lang="en-GB" sz="4374" dirty="0">
                <a:solidFill>
                  <a:srgbClr val="C6BFEE"/>
                </a:solidFill>
                <a:latin typeface="Prompt" pitchFamily="34" charset="0"/>
                <a:ea typeface="Prompt" pitchFamily="34" charset="-122"/>
                <a:cs typeface="Prompt" pitchFamily="34" charset="-120"/>
              </a:rPr>
              <a:t>Checklist of evidence required:</a:t>
            </a:r>
            <a:endParaRPr lang="en-US" sz="4374" dirty="0"/>
          </a:p>
        </p:txBody>
      </p:sp>
      <p:sp>
        <p:nvSpPr>
          <p:cNvPr id="7" name="Text 3"/>
          <p:cNvSpPr/>
          <p:nvPr/>
        </p:nvSpPr>
        <p:spPr>
          <a:xfrm>
            <a:off x="2624376" y="4273153"/>
            <a:ext cx="9381649" cy="710803"/>
          </a:xfrm>
          <a:prstGeom prst="rect">
            <a:avLst/>
          </a:prstGeom>
          <a:noFill/>
          <a:ln/>
        </p:spPr>
        <p:txBody>
          <a:bodyPr wrap="square" rtlCol="0" anchor="t"/>
          <a:lstStyle/>
          <a:p>
            <a:pPr marL="0" indent="0">
              <a:lnSpc>
                <a:spcPts val="2799"/>
              </a:lnSpc>
              <a:buNone/>
            </a:pPr>
            <a:endParaRPr lang="en-US" sz="1750" dirty="0"/>
          </a:p>
        </p:txBody>
      </p:sp>
      <p:sp>
        <p:nvSpPr>
          <p:cNvPr id="8" name="TextBox 7">
            <a:extLst>
              <a:ext uri="{FF2B5EF4-FFF2-40B4-BE49-F238E27FC236}">
                <a16:creationId xmlns:a16="http://schemas.microsoft.com/office/drawing/2014/main" id="{A9EC97F9-96D8-48FE-8982-C963B2D9A1D1}"/>
              </a:ext>
            </a:extLst>
          </p:cNvPr>
          <p:cNvSpPr txBox="1"/>
          <p:nvPr/>
        </p:nvSpPr>
        <p:spPr>
          <a:xfrm>
            <a:off x="629920" y="1210776"/>
            <a:ext cx="13086080" cy="6124754"/>
          </a:xfrm>
          <a:prstGeom prst="rect">
            <a:avLst/>
          </a:prstGeom>
          <a:noFill/>
        </p:spPr>
        <p:txBody>
          <a:bodyPr wrap="square" rtlCol="0">
            <a:spAutoFit/>
          </a:bodyPr>
          <a:lstStyle/>
          <a:p>
            <a:pPr marL="457200" indent="-457200">
              <a:buFont typeface="Wingdings" panose="05000000000000000000" pitchFamily="2" charset="2"/>
              <a:buChar char="Ø"/>
            </a:pPr>
            <a:r>
              <a:rPr lang="en-GB" sz="2800" dirty="0">
                <a:solidFill>
                  <a:schemeClr val="bg1"/>
                </a:solidFill>
              </a:rPr>
              <a:t>You will need a cover page with your name, college ID, unit name and Learning Aim B assignment 2</a:t>
            </a:r>
          </a:p>
          <a:p>
            <a:pPr marL="457200" indent="-457200">
              <a:buFont typeface="Wingdings" panose="05000000000000000000" pitchFamily="2" charset="2"/>
              <a:buChar char="Ø"/>
            </a:pPr>
            <a:endParaRPr lang="en-GB" sz="2800" dirty="0">
              <a:solidFill>
                <a:schemeClr val="bg1"/>
              </a:solidFill>
            </a:endParaRPr>
          </a:p>
          <a:p>
            <a:pPr marL="457200" indent="-457200">
              <a:buFont typeface="Wingdings" panose="05000000000000000000" pitchFamily="2" charset="2"/>
              <a:buChar char="Ø"/>
            </a:pPr>
            <a:r>
              <a:rPr lang="en-GB" sz="2800" dirty="0">
                <a:solidFill>
                  <a:schemeClr val="bg1"/>
                </a:solidFill>
              </a:rPr>
              <a:t>Create a report explaining client requirements Security plan (table with dangers and proposed protection) </a:t>
            </a:r>
          </a:p>
          <a:p>
            <a:pPr marL="457200" indent="-457200">
              <a:buFont typeface="Wingdings" panose="05000000000000000000" pitchFamily="2" charset="2"/>
              <a:buChar char="Ø"/>
            </a:pPr>
            <a:endParaRPr lang="en-GB" sz="2800" dirty="0">
              <a:solidFill>
                <a:schemeClr val="bg1"/>
              </a:solidFill>
            </a:endParaRPr>
          </a:p>
          <a:p>
            <a:pPr marL="457200" indent="-457200">
              <a:buFont typeface="Wingdings" panose="05000000000000000000" pitchFamily="2" charset="2"/>
              <a:buChar char="Ø"/>
            </a:pPr>
            <a:r>
              <a:rPr lang="en-GB" sz="2800" dirty="0">
                <a:solidFill>
                  <a:schemeClr val="bg1"/>
                </a:solidFill>
              </a:rPr>
              <a:t>Add detail   to   your   Security   plan (how   your   protection   will   address   user, technology   and tools/techniques)</a:t>
            </a:r>
          </a:p>
          <a:p>
            <a:pPr marL="457200" indent="-457200">
              <a:buFont typeface="Wingdings" panose="05000000000000000000" pitchFamily="2" charset="2"/>
              <a:buChar char="Ø"/>
            </a:pPr>
            <a:endParaRPr lang="en-GB" sz="2800" dirty="0">
              <a:solidFill>
                <a:schemeClr val="bg1"/>
              </a:solidFill>
            </a:endParaRPr>
          </a:p>
          <a:p>
            <a:pPr marL="457200" indent="-457200">
              <a:buFont typeface="Wingdings" panose="05000000000000000000" pitchFamily="2" charset="2"/>
              <a:buChar char="Ø"/>
            </a:pPr>
            <a:r>
              <a:rPr lang="en-GB" sz="2800" dirty="0">
                <a:solidFill>
                  <a:schemeClr val="bg1"/>
                </a:solidFill>
              </a:rPr>
              <a:t>Alternative solutions, with reference to client requirements</a:t>
            </a:r>
          </a:p>
          <a:p>
            <a:endParaRPr lang="en-GB" sz="2800" dirty="0">
              <a:solidFill>
                <a:schemeClr val="bg1"/>
              </a:solidFill>
            </a:endParaRPr>
          </a:p>
          <a:p>
            <a:pPr marL="457200" indent="-457200">
              <a:buFont typeface="Wingdings" panose="05000000000000000000" pitchFamily="2" charset="2"/>
              <a:buChar char="Ø"/>
            </a:pPr>
            <a:r>
              <a:rPr lang="en-GB" sz="2800" dirty="0">
                <a:solidFill>
                  <a:schemeClr val="bg1"/>
                </a:solidFill>
              </a:rPr>
              <a:t>Justify the decisions made in security plan, with reference to: - Client requirements- Constraints- Rejection of alternative solutions</a:t>
            </a:r>
          </a:p>
          <a:p>
            <a:pPr marL="457200" indent="-457200">
              <a:buFont typeface="Wingdings" panose="05000000000000000000" pitchFamily="2" charset="2"/>
              <a:buChar char="Ø"/>
            </a:pPr>
            <a:r>
              <a:rPr lang="en-GB" sz="2800" dirty="0">
                <a:solidFill>
                  <a:schemeClr val="bg1"/>
                </a:solidFill>
              </a:rPr>
              <a:t>References list of all the websites you have researched. </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0B0C23">
              <a:alpha val="75000"/>
            </a:srgbClr>
          </a:solidFill>
          <a:ln w="13811">
            <a:solidFill>
              <a:srgbClr val="FFFFFF">
                <a:alpha val="16000"/>
              </a:srgbClr>
            </a:solidFill>
            <a:prstDash val="solid"/>
          </a:ln>
        </p:spPr>
      </p:sp>
      <p:pic>
        <p:nvPicPr>
          <p:cNvPr id="4" name="Image 1" descr="preencoded.png"/>
          <p:cNvPicPr>
            <a:picLocks noChangeAspect="1"/>
          </p:cNvPicPr>
          <p:nvPr/>
        </p:nvPicPr>
        <p:blipFill>
          <a:blip r:embed="rId4"/>
          <a:stretch>
            <a:fillRect/>
          </a:stretch>
        </p:blipFill>
        <p:spPr>
          <a:xfrm>
            <a:off x="0" y="0"/>
            <a:ext cx="14630400" cy="8229600"/>
          </a:xfrm>
          <a:prstGeom prst="rect">
            <a:avLst/>
          </a:prstGeom>
        </p:spPr>
      </p:pic>
      <p:sp>
        <p:nvSpPr>
          <p:cNvPr id="5" name="Shape 1"/>
          <p:cNvSpPr/>
          <p:nvPr/>
        </p:nvSpPr>
        <p:spPr>
          <a:xfrm>
            <a:off x="0" y="0"/>
            <a:ext cx="14630400" cy="8229600"/>
          </a:xfrm>
          <a:prstGeom prst="rect">
            <a:avLst/>
          </a:prstGeom>
          <a:solidFill>
            <a:srgbClr val="0B0C23">
              <a:alpha val="80000"/>
            </a:srgbClr>
          </a:solidFill>
          <a:ln/>
        </p:spPr>
      </p:sp>
      <p:sp>
        <p:nvSpPr>
          <p:cNvPr id="13" name="Text 1">
            <a:extLst>
              <a:ext uri="{FF2B5EF4-FFF2-40B4-BE49-F238E27FC236}">
                <a16:creationId xmlns:a16="http://schemas.microsoft.com/office/drawing/2014/main" id="{54FA49A2-87A9-4DD8-A1CB-93999BFD95C4}"/>
              </a:ext>
            </a:extLst>
          </p:cNvPr>
          <p:cNvSpPr/>
          <p:nvPr/>
        </p:nvSpPr>
        <p:spPr>
          <a:xfrm>
            <a:off x="5676319" y="141668"/>
            <a:ext cx="3497312" cy="1388745"/>
          </a:xfrm>
          <a:prstGeom prst="rect">
            <a:avLst/>
          </a:prstGeom>
          <a:noFill/>
          <a:ln/>
        </p:spPr>
        <p:txBody>
          <a:bodyPr wrap="square" rtlCol="0" anchor="t"/>
          <a:lstStyle/>
          <a:p>
            <a:pPr marL="0" indent="0">
              <a:lnSpc>
                <a:spcPts val="5468"/>
              </a:lnSpc>
              <a:buNone/>
            </a:pPr>
            <a:r>
              <a:rPr lang="en-US" sz="4374" dirty="0">
                <a:solidFill>
                  <a:schemeClr val="bg1"/>
                </a:solidFill>
              </a:rPr>
              <a:t>Websites </a:t>
            </a:r>
          </a:p>
        </p:txBody>
      </p:sp>
      <p:sp>
        <p:nvSpPr>
          <p:cNvPr id="14" name="Text 1">
            <a:extLst>
              <a:ext uri="{FF2B5EF4-FFF2-40B4-BE49-F238E27FC236}">
                <a16:creationId xmlns:a16="http://schemas.microsoft.com/office/drawing/2014/main" id="{9D2D9CD5-9EC2-4C7E-AA1A-E94B7080880B}"/>
              </a:ext>
            </a:extLst>
          </p:cNvPr>
          <p:cNvSpPr/>
          <p:nvPr/>
        </p:nvSpPr>
        <p:spPr>
          <a:xfrm>
            <a:off x="391804" y="1530412"/>
            <a:ext cx="13877988" cy="5965091"/>
          </a:xfrm>
          <a:prstGeom prst="rect">
            <a:avLst/>
          </a:prstGeom>
          <a:noFill/>
          <a:ln/>
        </p:spPr>
        <p:txBody>
          <a:bodyPr wrap="square" rtlCol="0" anchor="t"/>
          <a:lstStyle/>
          <a:p>
            <a:pPr marL="0" indent="0">
              <a:lnSpc>
                <a:spcPts val="5468"/>
              </a:lnSpc>
              <a:buNone/>
            </a:pPr>
            <a:r>
              <a:rPr lang="en-US" sz="2400" dirty="0">
                <a:solidFill>
                  <a:schemeClr val="bg1"/>
                </a:solidFill>
                <a:hlinkClick r:id="rId5"/>
              </a:rPr>
              <a:t>https://www.ncsc.gov.uk/collection/risk-management/a-basic-risk-assessment-and-management-method</a:t>
            </a:r>
            <a:endParaRPr lang="en-US" sz="2400" dirty="0">
              <a:solidFill>
                <a:schemeClr val="bg1"/>
              </a:solidFill>
            </a:endParaRPr>
          </a:p>
          <a:p>
            <a:pPr marL="0" indent="0">
              <a:lnSpc>
                <a:spcPts val="5468"/>
              </a:lnSpc>
              <a:buNone/>
            </a:pPr>
            <a:r>
              <a:rPr lang="en-US" sz="2400" dirty="0">
                <a:solidFill>
                  <a:schemeClr val="bg1"/>
                </a:solidFill>
                <a:hlinkClick r:id="rId6"/>
              </a:rPr>
              <a:t>https://www.beyondtrust.com/blog/entry/cybersecurity-requirements</a:t>
            </a:r>
            <a:endParaRPr lang="en-US" sz="2400" dirty="0">
              <a:solidFill>
                <a:schemeClr val="bg1"/>
              </a:solidFill>
            </a:endParaRPr>
          </a:p>
          <a:p>
            <a:pPr marL="0" indent="0">
              <a:lnSpc>
                <a:spcPts val="5468"/>
              </a:lnSpc>
              <a:buNone/>
            </a:pPr>
            <a:r>
              <a:rPr lang="en-US" sz="2400" dirty="0">
                <a:solidFill>
                  <a:schemeClr val="bg1"/>
                </a:solidFill>
                <a:hlinkClick r:id="rId7"/>
              </a:rPr>
              <a:t>https://www.nibusinessinfo.co.uk/content/common-cyber-security-measures</a:t>
            </a:r>
            <a:endParaRPr lang="en-US" sz="2400" dirty="0">
              <a:solidFill>
                <a:schemeClr val="bg1"/>
              </a:solidFill>
            </a:endParaRPr>
          </a:p>
          <a:p>
            <a:pPr marL="0" indent="0">
              <a:lnSpc>
                <a:spcPts val="5468"/>
              </a:lnSpc>
              <a:buNone/>
            </a:pPr>
            <a:r>
              <a:rPr lang="en-US" sz="2400" dirty="0">
                <a:solidFill>
                  <a:schemeClr val="bg1"/>
                </a:solidFill>
                <a:hlinkClick r:id="rId8"/>
              </a:rPr>
              <a:t>https://www.g2.com/products/cyber-security-solutions/competitors/alternatives</a:t>
            </a:r>
            <a:endParaRPr lang="en-US" sz="2400" dirty="0">
              <a:solidFill>
                <a:schemeClr val="bg1"/>
              </a:solidFill>
            </a:endParaRPr>
          </a:p>
          <a:p>
            <a:pPr marL="0" indent="0">
              <a:lnSpc>
                <a:spcPts val="5468"/>
              </a:lnSpc>
              <a:buNone/>
            </a:pPr>
            <a:r>
              <a:rPr lang="en-US" sz="2400" dirty="0">
                <a:solidFill>
                  <a:schemeClr val="bg1"/>
                </a:solidFill>
                <a:hlinkClick r:id="rId9"/>
              </a:rPr>
              <a:t>https://www.ncsc.gov.uk/collection/risk-management/cyber-security-governance</a:t>
            </a:r>
            <a:endParaRPr lang="en-US" sz="2400" dirty="0">
              <a:solidFill>
                <a:schemeClr val="bg1"/>
              </a:solidFill>
            </a:endParaRPr>
          </a:p>
          <a:p>
            <a:pPr marL="0" indent="0">
              <a:lnSpc>
                <a:spcPts val="5468"/>
              </a:lnSpc>
              <a:buNone/>
            </a:pPr>
            <a:r>
              <a:rPr lang="en-US" sz="2400" dirty="0">
                <a:solidFill>
                  <a:schemeClr val="bg1"/>
                </a:solidFill>
                <a:hlinkClick r:id="rId10"/>
              </a:rPr>
              <a:t>https://csrc.nist.gov/glossary/term/constraints</a:t>
            </a:r>
            <a:endParaRPr lang="en-US" sz="2400" dirty="0">
              <a:solidFill>
                <a:schemeClr val="bg1"/>
              </a:solidFill>
            </a:endParaRPr>
          </a:p>
          <a:p>
            <a:pPr marL="0" indent="0">
              <a:lnSpc>
                <a:spcPts val="5468"/>
              </a:lnSpc>
              <a:buNone/>
            </a:pPr>
            <a:r>
              <a:rPr lang="en-US" sz="2400" dirty="0">
                <a:solidFill>
                  <a:schemeClr val="bg1"/>
                </a:solidFill>
                <a:hlinkClick r:id="rId11"/>
              </a:rPr>
              <a:t>https://www.linkedin.com/pulse/cyber-security-strategy-part-7a-threats-constraints-don-welch</a:t>
            </a:r>
            <a:endParaRPr lang="en-US" sz="2400" dirty="0">
              <a:solidFill>
                <a:schemeClr val="bg1"/>
              </a:solidFill>
            </a:endParaRPr>
          </a:p>
          <a:p>
            <a:pPr marL="0" indent="0">
              <a:lnSpc>
                <a:spcPts val="5468"/>
              </a:lnSpc>
              <a:buNone/>
            </a:pPr>
            <a:endParaRPr lang="en-US" sz="2400" dirty="0">
              <a:solidFill>
                <a:schemeClr val="bg1"/>
              </a:solidFill>
            </a:endParaRPr>
          </a:p>
          <a:p>
            <a:pPr marL="0" indent="0">
              <a:lnSpc>
                <a:spcPts val="5468"/>
              </a:lnSpc>
              <a:buNone/>
            </a:pPr>
            <a:endParaRPr lang="en-US" sz="2400" dirty="0">
              <a:solidFill>
                <a:schemeClr val="bg1"/>
              </a:solidFill>
            </a:endParaRPr>
          </a:p>
          <a:p>
            <a:pPr marL="0" indent="0">
              <a:lnSpc>
                <a:spcPts val="5468"/>
              </a:lnSpc>
              <a:buNone/>
            </a:pPr>
            <a:endParaRPr lang="en-US" sz="2400" dirty="0">
              <a:solidFill>
                <a:schemeClr val="bg1"/>
              </a:solidFill>
            </a:endParaRPr>
          </a:p>
          <a:p>
            <a:pPr marL="0" indent="0">
              <a:lnSpc>
                <a:spcPts val="5468"/>
              </a:lnSpc>
              <a:buNone/>
            </a:pPr>
            <a:endParaRPr lang="en-US" sz="2400" dirty="0">
              <a:solidFill>
                <a:schemeClr val="bg1"/>
              </a:solidFill>
            </a:endParaRPr>
          </a:p>
          <a:p>
            <a:pPr marL="0" indent="0">
              <a:lnSpc>
                <a:spcPts val="5468"/>
              </a:lnSpc>
              <a:buNone/>
            </a:pPr>
            <a:endParaRPr lang="en-US" sz="2400" dirty="0">
              <a:solidFill>
                <a:schemeClr val="bg1"/>
              </a:solidFill>
            </a:endParaRPr>
          </a:p>
          <a:p>
            <a:pPr marL="0" indent="0">
              <a:lnSpc>
                <a:spcPts val="5468"/>
              </a:lnSpc>
              <a:buNone/>
            </a:pPr>
            <a:endParaRPr lang="en-US" sz="2400" dirty="0">
              <a:solidFill>
                <a:schemeClr val="bg1"/>
              </a:solidFill>
            </a:endParaRPr>
          </a:p>
          <a:p>
            <a:pPr marL="0" indent="0">
              <a:lnSpc>
                <a:spcPts val="5468"/>
              </a:lnSpc>
              <a:buNone/>
            </a:pPr>
            <a:endParaRPr lang="en-US" sz="2400" dirty="0">
              <a:solidFill>
                <a:schemeClr val="bg1"/>
              </a:solidFill>
            </a:endParaRPr>
          </a:p>
          <a:p>
            <a:pPr marL="0" indent="0">
              <a:lnSpc>
                <a:spcPts val="5468"/>
              </a:lnSpc>
              <a:buNone/>
            </a:pPr>
            <a:endParaRPr lang="en-US" sz="2400" dirty="0">
              <a:solidFill>
                <a:schemeClr val="bg1"/>
              </a:solidFill>
            </a:endParaRPr>
          </a:p>
          <a:p>
            <a:pPr marL="0" indent="0">
              <a:lnSpc>
                <a:spcPts val="5468"/>
              </a:lnSpc>
              <a:buNone/>
            </a:pPr>
            <a:endParaRPr lang="en-US" sz="2400" dirty="0">
              <a:solidFill>
                <a:schemeClr val="bg1"/>
              </a:solidFill>
            </a:endParaRPr>
          </a:p>
          <a:p>
            <a:pPr marL="0" indent="0">
              <a:lnSpc>
                <a:spcPts val="5468"/>
              </a:lnSpc>
              <a:buNone/>
            </a:pPr>
            <a:endParaRPr lang="en-US" sz="2400" dirty="0">
              <a:solidFill>
                <a:schemeClr val="bg1"/>
              </a:solidFill>
            </a:endParaRPr>
          </a:p>
          <a:p>
            <a:pPr marL="0" indent="0">
              <a:lnSpc>
                <a:spcPts val="5468"/>
              </a:lnSpc>
              <a:buNone/>
            </a:pPr>
            <a:endParaRPr lang="en-US" sz="2400" dirty="0">
              <a:solidFill>
                <a:schemeClr val="bg1"/>
              </a:solidFill>
            </a:endParaRPr>
          </a:p>
          <a:p>
            <a:pPr marL="0" indent="0">
              <a:lnSpc>
                <a:spcPts val="5468"/>
              </a:lnSpc>
              <a:buNone/>
            </a:pPr>
            <a:endParaRPr lang="en-US" sz="2400" dirty="0">
              <a:solidFill>
                <a:schemeClr val="bg1"/>
              </a:solidFill>
            </a:endParaRPr>
          </a:p>
        </p:txBody>
      </p:sp>
    </p:spTree>
    <p:extLst>
      <p:ext uri="{BB962C8B-B14F-4D97-AF65-F5344CB8AC3E}">
        <p14:creationId xmlns:p14="http://schemas.microsoft.com/office/powerpoint/2010/main" val="34456994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0B0C23">
              <a:alpha val="75000"/>
            </a:srgbClr>
          </a:solidFill>
          <a:ln w="13811">
            <a:solidFill>
              <a:srgbClr val="FFFFFF">
                <a:alpha val="16000"/>
              </a:srgbClr>
            </a:solidFill>
            <a:prstDash val="solid"/>
          </a:ln>
        </p:spPr>
      </p:sp>
      <p:pic>
        <p:nvPicPr>
          <p:cNvPr id="4" name="Image 1" descr="preencoded.png"/>
          <p:cNvPicPr>
            <a:picLocks noChangeAspect="1"/>
          </p:cNvPicPr>
          <p:nvPr/>
        </p:nvPicPr>
        <p:blipFill>
          <a:blip r:embed="rId4"/>
          <a:stretch>
            <a:fillRect/>
          </a:stretch>
        </p:blipFill>
        <p:spPr>
          <a:xfrm>
            <a:off x="0" y="0"/>
            <a:ext cx="14630400" cy="8229600"/>
          </a:xfrm>
          <a:prstGeom prst="rect">
            <a:avLst/>
          </a:prstGeom>
        </p:spPr>
      </p:pic>
      <p:sp>
        <p:nvSpPr>
          <p:cNvPr id="5" name="Shape 1"/>
          <p:cNvSpPr/>
          <p:nvPr/>
        </p:nvSpPr>
        <p:spPr>
          <a:xfrm>
            <a:off x="0" y="-566670"/>
            <a:ext cx="14630400" cy="8229600"/>
          </a:xfrm>
          <a:prstGeom prst="rect">
            <a:avLst/>
          </a:prstGeom>
          <a:solidFill>
            <a:srgbClr val="0B0C23">
              <a:alpha val="80000"/>
            </a:srgbClr>
          </a:solidFill>
          <a:ln/>
        </p:spPr>
      </p:sp>
      <p:sp>
        <p:nvSpPr>
          <p:cNvPr id="8" name="TextBox 7">
            <a:extLst>
              <a:ext uri="{FF2B5EF4-FFF2-40B4-BE49-F238E27FC236}">
                <a16:creationId xmlns:a16="http://schemas.microsoft.com/office/drawing/2014/main" id="{5366F7B4-3431-4209-A9FE-4BA619C1EA75}"/>
              </a:ext>
            </a:extLst>
          </p:cNvPr>
          <p:cNvSpPr txBox="1"/>
          <p:nvPr/>
        </p:nvSpPr>
        <p:spPr>
          <a:xfrm>
            <a:off x="236220" y="1778415"/>
            <a:ext cx="14157960" cy="3539430"/>
          </a:xfrm>
          <a:prstGeom prst="rect">
            <a:avLst/>
          </a:prstGeom>
          <a:noFill/>
        </p:spPr>
        <p:txBody>
          <a:bodyPr wrap="square" rtlCol="0">
            <a:spAutoFit/>
          </a:bodyPr>
          <a:lstStyle/>
          <a:p>
            <a:pPr algn="just"/>
            <a:r>
              <a:rPr lang="en-GB" sz="2800" dirty="0">
                <a:solidFill>
                  <a:schemeClr val="bg1">
                    <a:lumMod val="95000"/>
                  </a:schemeClr>
                </a:solidFill>
              </a:rPr>
              <a:t>Learning aim B</a:t>
            </a:r>
          </a:p>
          <a:p>
            <a:pPr algn="just"/>
            <a:endParaRPr lang="en-GB" sz="2800" dirty="0">
              <a:solidFill>
                <a:schemeClr val="bg1">
                  <a:lumMod val="95000"/>
                </a:schemeClr>
              </a:solidFill>
            </a:endParaRPr>
          </a:p>
          <a:p>
            <a:pPr algn="just"/>
            <a:r>
              <a:rPr lang="en-GB" sz="2800" dirty="0">
                <a:solidFill>
                  <a:schemeClr val="bg1">
                    <a:lumMod val="95000"/>
                  </a:schemeClr>
                </a:solidFill>
              </a:rPr>
              <a:t>You have planned and put into practice some of the security techniques explored in learning aim A. </a:t>
            </a:r>
          </a:p>
          <a:p>
            <a:pPr algn="just"/>
            <a:endParaRPr lang="en-GB" sz="2800" dirty="0">
              <a:solidFill>
                <a:schemeClr val="bg1">
                  <a:lumMod val="95000"/>
                </a:schemeClr>
              </a:solidFill>
            </a:endParaRPr>
          </a:p>
          <a:p>
            <a:pPr algn="just"/>
            <a:r>
              <a:rPr lang="en-GB" sz="2800" dirty="0">
                <a:solidFill>
                  <a:schemeClr val="bg1">
                    <a:lumMod val="95000"/>
                  </a:schemeClr>
                </a:solidFill>
              </a:rPr>
              <a:t>For 2B.P2: to produce a security plan to protect a technology system, you must first be able to understand and interpret the requirements from a brief. You should be able to describe the ‘client’ requirements to protect a technology system.</a:t>
            </a:r>
            <a:r>
              <a:rPr lang="en-GB" dirty="0">
                <a:solidFill>
                  <a:schemeClr val="bg1">
                    <a:lumMod val="95000"/>
                  </a:schemeClr>
                </a:solidFill>
              </a:rPr>
              <a:t>-</a:t>
            </a:r>
          </a:p>
        </p:txBody>
      </p:sp>
    </p:spTree>
    <p:extLst>
      <p:ext uri="{BB962C8B-B14F-4D97-AF65-F5344CB8AC3E}">
        <p14:creationId xmlns:p14="http://schemas.microsoft.com/office/powerpoint/2010/main" val="486006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0B0C23">
              <a:alpha val="75000"/>
            </a:srgbClr>
          </a:solidFill>
          <a:ln w="13811">
            <a:solidFill>
              <a:srgbClr val="FFFFFF">
                <a:alpha val="16000"/>
              </a:srgbClr>
            </a:solidFill>
            <a:prstDash val="solid"/>
          </a:ln>
        </p:spPr>
      </p:sp>
      <p:pic>
        <p:nvPicPr>
          <p:cNvPr id="4" name="Image 1" descr="preencoded.png"/>
          <p:cNvPicPr>
            <a:picLocks noChangeAspect="1"/>
          </p:cNvPicPr>
          <p:nvPr/>
        </p:nvPicPr>
        <p:blipFill>
          <a:blip r:embed="rId4"/>
          <a:stretch>
            <a:fillRect/>
          </a:stretch>
        </p:blipFill>
        <p:spPr>
          <a:xfrm>
            <a:off x="0" y="0"/>
            <a:ext cx="14630400" cy="8229600"/>
          </a:xfrm>
          <a:prstGeom prst="rect">
            <a:avLst/>
          </a:prstGeom>
        </p:spPr>
      </p:pic>
      <p:sp>
        <p:nvSpPr>
          <p:cNvPr id="5" name="Shape 1"/>
          <p:cNvSpPr/>
          <p:nvPr/>
        </p:nvSpPr>
        <p:spPr>
          <a:xfrm>
            <a:off x="0" y="0"/>
            <a:ext cx="14630400" cy="8229600"/>
          </a:xfrm>
          <a:prstGeom prst="rect">
            <a:avLst/>
          </a:prstGeom>
          <a:solidFill>
            <a:srgbClr val="0B0C23">
              <a:alpha val="80000"/>
            </a:srgbClr>
          </a:solidFill>
          <a:ln/>
        </p:spPr>
      </p:sp>
      <p:sp>
        <p:nvSpPr>
          <p:cNvPr id="8" name="TextBox 7">
            <a:extLst>
              <a:ext uri="{FF2B5EF4-FFF2-40B4-BE49-F238E27FC236}">
                <a16:creationId xmlns:a16="http://schemas.microsoft.com/office/drawing/2014/main" id="{5366F7B4-3431-4209-A9FE-4BA619C1EA75}"/>
              </a:ext>
            </a:extLst>
          </p:cNvPr>
          <p:cNvSpPr txBox="1"/>
          <p:nvPr/>
        </p:nvSpPr>
        <p:spPr>
          <a:xfrm>
            <a:off x="236220" y="2253839"/>
            <a:ext cx="14157960" cy="2523768"/>
          </a:xfrm>
          <a:prstGeom prst="rect">
            <a:avLst/>
          </a:prstGeom>
          <a:noFill/>
        </p:spPr>
        <p:txBody>
          <a:bodyPr wrap="square" rtlCol="0">
            <a:spAutoFit/>
          </a:bodyPr>
          <a:lstStyle/>
          <a:p>
            <a:r>
              <a:rPr lang="en-GB" sz="2800" dirty="0">
                <a:solidFill>
                  <a:schemeClr val="bg1">
                    <a:lumMod val="95000"/>
                  </a:schemeClr>
                </a:solidFill>
              </a:rPr>
              <a:t>Congratulations on securing the job! As your line manager has requested, I will guide you through the process of reviewing a new client and planning how to protect their technology system, while considering any risks and constraints that may be present. In your report, you will describe the purpose and client requirements for protecting a system, present a detailed security plan, and justify the final decisions made.</a:t>
            </a:r>
          </a:p>
          <a:p>
            <a:r>
              <a:rPr lang="en-GB" dirty="0">
                <a:solidFill>
                  <a:schemeClr val="bg1">
                    <a:lumMod val="95000"/>
                  </a:schemeClr>
                </a:solidFill>
              </a:rPr>
              <a:t>-</a:t>
            </a:r>
          </a:p>
        </p:txBody>
      </p:sp>
    </p:spTree>
    <p:extLst>
      <p:ext uri="{BB962C8B-B14F-4D97-AF65-F5344CB8AC3E}">
        <p14:creationId xmlns:p14="http://schemas.microsoft.com/office/powerpoint/2010/main" val="16411705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14630400" cy="8229600"/>
          </a:xfrm>
          <a:prstGeom prst="rect">
            <a:avLst/>
          </a:prstGeom>
        </p:spPr>
      </p:pic>
      <p:sp>
        <p:nvSpPr>
          <p:cNvPr id="3" name="Shape 0"/>
          <p:cNvSpPr/>
          <p:nvPr/>
        </p:nvSpPr>
        <p:spPr>
          <a:xfrm>
            <a:off x="0" y="0"/>
            <a:ext cx="14630400" cy="8806696"/>
          </a:xfrm>
          <a:prstGeom prst="rect">
            <a:avLst/>
          </a:prstGeom>
          <a:solidFill>
            <a:srgbClr val="0B0C23">
              <a:alpha val="75000"/>
            </a:srgbClr>
          </a:solidFill>
          <a:ln w="9644">
            <a:solidFill>
              <a:srgbClr val="FFFFFF">
                <a:alpha val="16000"/>
              </a:srgbClr>
            </a:solidFill>
            <a:prstDash val="solid"/>
          </a:ln>
        </p:spPr>
      </p:sp>
      <p:sp>
        <p:nvSpPr>
          <p:cNvPr id="4" name="Text 1"/>
          <p:cNvSpPr/>
          <p:nvPr/>
        </p:nvSpPr>
        <p:spPr>
          <a:xfrm>
            <a:off x="4842944" y="362299"/>
            <a:ext cx="4275298" cy="486013"/>
          </a:xfrm>
          <a:prstGeom prst="rect">
            <a:avLst/>
          </a:prstGeom>
          <a:noFill/>
          <a:ln/>
        </p:spPr>
        <p:txBody>
          <a:bodyPr wrap="none" rtlCol="0" anchor="t"/>
          <a:lstStyle/>
          <a:p>
            <a:pPr marL="0" indent="0">
              <a:lnSpc>
                <a:spcPts val="3827"/>
              </a:lnSpc>
              <a:buNone/>
            </a:pPr>
            <a:r>
              <a:rPr lang="en-US" sz="3062" dirty="0">
                <a:solidFill>
                  <a:schemeClr val="bg1"/>
                </a:solidFill>
              </a:rPr>
              <a:t>Scenario </a:t>
            </a:r>
          </a:p>
        </p:txBody>
      </p:sp>
      <p:sp>
        <p:nvSpPr>
          <p:cNvPr id="5" name="TextBox 4">
            <a:extLst>
              <a:ext uri="{FF2B5EF4-FFF2-40B4-BE49-F238E27FC236}">
                <a16:creationId xmlns:a16="http://schemas.microsoft.com/office/drawing/2014/main" id="{A05F927D-EA75-414C-975F-6CBFB68063FB}"/>
              </a:ext>
            </a:extLst>
          </p:cNvPr>
          <p:cNvSpPr txBox="1"/>
          <p:nvPr/>
        </p:nvSpPr>
        <p:spPr>
          <a:xfrm>
            <a:off x="1133340" y="1648496"/>
            <a:ext cx="11578108" cy="4535601"/>
          </a:xfrm>
          <a:prstGeom prst="rect">
            <a:avLst/>
          </a:prstGeom>
          <a:noFill/>
        </p:spPr>
        <p:txBody>
          <a:bodyPr wrap="square" rtlCol="0">
            <a:spAutoFit/>
          </a:bodyPr>
          <a:lstStyle/>
          <a:p>
            <a:pPr algn="just">
              <a:lnSpc>
                <a:spcPct val="115000"/>
              </a:lnSpc>
              <a:spcAft>
                <a:spcPts val="1000"/>
              </a:spcAft>
            </a:pPr>
            <a:r>
              <a:rPr lang="en-US" sz="1800" dirty="0">
                <a:solidFill>
                  <a:schemeClr val="bg1"/>
                </a:solidFill>
                <a:effectLst/>
                <a:latin typeface="Arial" panose="020B0604020202020204" pitchFamily="34" charset="0"/>
                <a:ea typeface="Calibri" panose="020F0502020204030204" pitchFamily="34" charset="0"/>
              </a:rPr>
              <a:t>One newly started-up company based in Halifax have decided to turn one of their non-used computer rooms into an office where they can use financial transfer software to transfer money quickly and cheaply to friends and family. The issue we will be facing is that the selected office has no security.</a:t>
            </a:r>
            <a:endParaRPr lang="en-GB" sz="1200" dirty="0">
              <a:solidFill>
                <a:schemeClr val="bg1"/>
              </a:solidFill>
              <a:effectLst/>
              <a:latin typeface="Calibri" panose="020F0502020204030204" pitchFamily="34" charset="0"/>
              <a:ea typeface="Calibri" panose="020F0502020204030204" pitchFamily="34" charset="0"/>
            </a:endParaRPr>
          </a:p>
          <a:p>
            <a:pPr algn="just">
              <a:lnSpc>
                <a:spcPct val="115000"/>
              </a:lnSpc>
              <a:spcAft>
                <a:spcPts val="1000"/>
              </a:spcAft>
            </a:pPr>
            <a:r>
              <a:rPr lang="en-US" sz="1800" dirty="0">
                <a:solidFill>
                  <a:schemeClr val="bg1"/>
                </a:solidFill>
                <a:effectLst/>
                <a:latin typeface="Arial" panose="020B0604020202020204" pitchFamily="34" charset="0"/>
                <a:ea typeface="Calibri" panose="020F0502020204030204" pitchFamily="34" charset="0"/>
              </a:rPr>
              <a:t> </a:t>
            </a:r>
            <a:endParaRPr lang="en-GB" sz="1200" dirty="0">
              <a:solidFill>
                <a:schemeClr val="bg1"/>
              </a:solidFill>
              <a:effectLst/>
              <a:latin typeface="Calibri" panose="020F0502020204030204" pitchFamily="34" charset="0"/>
              <a:ea typeface="Calibri" panose="020F0502020204030204" pitchFamily="34" charset="0"/>
            </a:endParaRPr>
          </a:p>
          <a:p>
            <a:pPr algn="just">
              <a:lnSpc>
                <a:spcPct val="115000"/>
              </a:lnSpc>
              <a:spcAft>
                <a:spcPts val="1000"/>
              </a:spcAft>
            </a:pPr>
            <a:r>
              <a:rPr lang="en-US" sz="1800" dirty="0">
                <a:solidFill>
                  <a:schemeClr val="bg1"/>
                </a:solidFill>
                <a:effectLst/>
                <a:latin typeface="Arial" panose="020B0604020202020204" pitchFamily="34" charset="0"/>
                <a:ea typeface="Calibri" panose="020F0502020204030204" pitchFamily="34" charset="0"/>
              </a:rPr>
              <a:t>Following on from your report on current security threats you have been asked to carry out an investigation into the protection methods that can be used. You will be expected to apply these to a temporary system to check if they work as expected. </a:t>
            </a:r>
            <a:endParaRPr lang="en-GB" sz="1200" dirty="0">
              <a:solidFill>
                <a:schemeClr val="bg1"/>
              </a:solidFill>
              <a:effectLst/>
              <a:latin typeface="Calibri" panose="020F0502020204030204" pitchFamily="34" charset="0"/>
              <a:ea typeface="Calibri" panose="020F0502020204030204" pitchFamily="34" charset="0"/>
            </a:endParaRPr>
          </a:p>
          <a:p>
            <a:pPr algn="just">
              <a:lnSpc>
                <a:spcPct val="115000"/>
              </a:lnSpc>
              <a:spcAft>
                <a:spcPts val="1000"/>
              </a:spcAft>
            </a:pPr>
            <a:r>
              <a:rPr lang="en-US" sz="1800" dirty="0">
                <a:solidFill>
                  <a:schemeClr val="bg1"/>
                </a:solidFill>
                <a:effectLst/>
                <a:latin typeface="Arial" panose="020B0604020202020204" pitchFamily="34" charset="0"/>
                <a:ea typeface="Calibri" panose="020F0502020204030204" pitchFamily="34" charset="0"/>
              </a:rPr>
              <a:t>You must remember that you are dealing with credit cards and large amounts of money. To make the system secure and safe you will have to complete the following tasks:</a:t>
            </a:r>
          </a:p>
          <a:p>
            <a:pPr algn="just">
              <a:lnSpc>
                <a:spcPct val="115000"/>
              </a:lnSpc>
              <a:spcAft>
                <a:spcPts val="1000"/>
              </a:spcAft>
            </a:pPr>
            <a:endParaRPr lang="en-US" dirty="0">
              <a:solidFill>
                <a:schemeClr val="bg1"/>
              </a:solidFill>
              <a:latin typeface="Arial" panose="020B0604020202020204" pitchFamily="34" charset="0"/>
              <a:ea typeface="Calibri" panose="020F0502020204030204" pitchFamily="34" charset="0"/>
            </a:endParaRPr>
          </a:p>
          <a:p>
            <a:pPr algn="just">
              <a:lnSpc>
                <a:spcPct val="115000"/>
              </a:lnSpc>
              <a:spcAft>
                <a:spcPts val="1000"/>
              </a:spcAft>
            </a:pPr>
            <a:r>
              <a:rPr lang="en-GB" dirty="0">
                <a:solidFill>
                  <a:schemeClr val="bg1"/>
                </a:solidFill>
                <a:latin typeface="Arial" panose="020B0604020202020204" pitchFamily="34" charset="0"/>
                <a:ea typeface="Calibri" panose="020F0502020204030204" pitchFamily="34" charset="0"/>
              </a:rPr>
              <a:t>P</a:t>
            </a:r>
            <a:r>
              <a:rPr lang="en-GB" sz="1800" dirty="0">
                <a:solidFill>
                  <a:schemeClr val="bg1"/>
                </a:solidFill>
                <a:effectLst/>
                <a:latin typeface="Arial" panose="020B0604020202020204" pitchFamily="34" charset="0"/>
                <a:ea typeface="Calibri" panose="020F0502020204030204" pitchFamily="34" charset="0"/>
              </a:rPr>
              <a:t>roduce a security plan for a technology system containing at least two computers (or equivalent devices) networked together</a:t>
            </a:r>
            <a:endParaRPr lang="en-GB" sz="1200" dirty="0">
              <a:solidFill>
                <a:schemeClr val="bg1"/>
              </a:solidFill>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29101499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14630400" cy="8229600"/>
          </a:xfrm>
          <a:prstGeom prst="rect">
            <a:avLst/>
          </a:prstGeom>
        </p:spPr>
      </p:pic>
      <p:sp>
        <p:nvSpPr>
          <p:cNvPr id="3" name="Shape 0"/>
          <p:cNvSpPr/>
          <p:nvPr/>
        </p:nvSpPr>
        <p:spPr>
          <a:xfrm>
            <a:off x="0" y="0"/>
            <a:ext cx="14630400" cy="8806696"/>
          </a:xfrm>
          <a:prstGeom prst="rect">
            <a:avLst/>
          </a:prstGeom>
          <a:solidFill>
            <a:srgbClr val="0B0C23">
              <a:alpha val="75000"/>
            </a:srgbClr>
          </a:solidFill>
          <a:ln w="9644">
            <a:solidFill>
              <a:srgbClr val="FFFFFF">
                <a:alpha val="16000"/>
              </a:srgbClr>
            </a:solidFill>
            <a:prstDash val="solid"/>
          </a:ln>
        </p:spPr>
      </p:sp>
      <p:sp>
        <p:nvSpPr>
          <p:cNvPr id="5" name="TextBox 4">
            <a:extLst>
              <a:ext uri="{FF2B5EF4-FFF2-40B4-BE49-F238E27FC236}">
                <a16:creationId xmlns:a16="http://schemas.microsoft.com/office/drawing/2014/main" id="{ECECA953-383E-4B90-AB08-36970E395906}"/>
              </a:ext>
            </a:extLst>
          </p:cNvPr>
          <p:cNvSpPr txBox="1"/>
          <p:nvPr/>
        </p:nvSpPr>
        <p:spPr>
          <a:xfrm>
            <a:off x="257576" y="1150148"/>
            <a:ext cx="13741759" cy="15696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white">
                    <a:lumMod val="95000"/>
                  </a:prstClr>
                </a:solidFill>
                <a:effectLst/>
                <a:uLnTx/>
                <a:uFillTx/>
                <a:latin typeface="Calibri" panose="020F0502020204030204"/>
                <a:ea typeface="+mn-ea"/>
                <a:cs typeface="+mn-cs"/>
              </a:rPr>
              <a:t>By addressing these considerations, you can create a comprehensive understanding of the system's purpose and client requirements, laying the foundation for the development of a tailored and effective security strategy. Regular communication and collaboration with the client throughout the process are key to ensuring that the security measures align with their expectations and evolving needs.</a:t>
            </a:r>
          </a:p>
        </p:txBody>
      </p:sp>
      <p:sp>
        <p:nvSpPr>
          <p:cNvPr id="6" name="Text 1">
            <a:extLst>
              <a:ext uri="{FF2B5EF4-FFF2-40B4-BE49-F238E27FC236}">
                <a16:creationId xmlns:a16="http://schemas.microsoft.com/office/drawing/2014/main" id="{9F74925E-5FD7-45AB-9831-B22B3EDD167E}"/>
              </a:ext>
            </a:extLst>
          </p:cNvPr>
          <p:cNvSpPr/>
          <p:nvPr/>
        </p:nvSpPr>
        <p:spPr>
          <a:xfrm>
            <a:off x="1896982" y="101756"/>
            <a:ext cx="7753952" cy="694373"/>
          </a:xfrm>
          <a:prstGeom prst="rect">
            <a:avLst/>
          </a:prstGeom>
          <a:noFill/>
          <a:ln/>
        </p:spPr>
        <p:txBody>
          <a:bodyPr wrap="none" rtlCol="0" anchor="t"/>
          <a:lstStyle/>
          <a:p>
            <a:pPr marL="0" indent="0">
              <a:lnSpc>
                <a:spcPts val="5468"/>
              </a:lnSpc>
              <a:buNone/>
            </a:pPr>
            <a:r>
              <a:rPr lang="en-GB" sz="2400" dirty="0">
                <a:solidFill>
                  <a:srgbClr val="C6BFEE"/>
                </a:solidFill>
                <a:latin typeface="Prompt" pitchFamily="34" charset="0"/>
                <a:ea typeface="Prompt" pitchFamily="34" charset="-122"/>
                <a:cs typeface="Prompt" pitchFamily="34" charset="-120"/>
              </a:rPr>
              <a:t>Describe the purpose and ‘client’ requirements to protect a system.</a:t>
            </a:r>
            <a:endParaRPr lang="en-US" sz="2400" dirty="0">
              <a:solidFill>
                <a:srgbClr val="C6BFEE"/>
              </a:solidFill>
              <a:latin typeface="Prompt" pitchFamily="34" charset="0"/>
              <a:ea typeface="Prompt" pitchFamily="34" charset="-122"/>
              <a:cs typeface="Prompt" pitchFamily="34" charset="-120"/>
            </a:endParaRPr>
          </a:p>
        </p:txBody>
      </p:sp>
      <p:sp>
        <p:nvSpPr>
          <p:cNvPr id="4" name="TextBox 3">
            <a:extLst>
              <a:ext uri="{FF2B5EF4-FFF2-40B4-BE49-F238E27FC236}">
                <a16:creationId xmlns:a16="http://schemas.microsoft.com/office/drawing/2014/main" id="{BA24CD8C-CA74-4503-9CCB-D9E0EF9CB372}"/>
              </a:ext>
            </a:extLst>
          </p:cNvPr>
          <p:cNvSpPr txBox="1"/>
          <p:nvPr/>
        </p:nvSpPr>
        <p:spPr>
          <a:xfrm>
            <a:off x="257576" y="2983384"/>
            <a:ext cx="13406907" cy="4524315"/>
          </a:xfrm>
          <a:prstGeom prst="rect">
            <a:avLst/>
          </a:prstGeom>
          <a:noFill/>
        </p:spPr>
        <p:txBody>
          <a:bodyPr wrap="square" rtlCol="0">
            <a:spAutoFit/>
          </a:bodyPr>
          <a:lstStyle/>
          <a:p>
            <a:pPr marL="285750" indent="-285750" algn="l">
              <a:buFont typeface="Arial" panose="020B0604020202020204" pitchFamily="34" charset="0"/>
              <a:buChar char="•"/>
            </a:pPr>
            <a:r>
              <a:rPr lang="en-GB" b="1" i="0" dirty="0">
                <a:solidFill>
                  <a:schemeClr val="accent1">
                    <a:lumMod val="60000"/>
                    <a:lumOff val="40000"/>
                  </a:schemeClr>
                </a:solidFill>
                <a:effectLst/>
                <a:latin typeface="Söhne"/>
              </a:rPr>
              <a:t>User Education and Training:</a:t>
            </a:r>
            <a:endParaRPr lang="en-GB" b="0" i="0" dirty="0">
              <a:solidFill>
                <a:schemeClr val="accent1">
                  <a:lumMod val="60000"/>
                  <a:lumOff val="40000"/>
                </a:schemeClr>
              </a:solidFill>
              <a:effectLst/>
              <a:latin typeface="Söhne"/>
            </a:endParaRPr>
          </a:p>
          <a:p>
            <a:pPr lvl="1" algn="l"/>
            <a:r>
              <a:rPr lang="en-GB" b="0" i="0" dirty="0">
                <a:solidFill>
                  <a:schemeClr val="bg1"/>
                </a:solidFill>
                <a:effectLst/>
                <a:latin typeface="Söhne"/>
              </a:rPr>
              <a:t>Regularly educate users on security best practices, social engineering, and the importance of following security policies.</a:t>
            </a:r>
          </a:p>
          <a:p>
            <a:pPr lvl="1" algn="l"/>
            <a:r>
              <a:rPr lang="en-GB" b="0" i="0" dirty="0">
                <a:solidFill>
                  <a:schemeClr val="bg1"/>
                </a:solidFill>
                <a:effectLst/>
                <a:latin typeface="Söhne"/>
              </a:rPr>
              <a:t>Provide training on how to recognize and report phishing attempts or suspicious activities.</a:t>
            </a:r>
          </a:p>
          <a:p>
            <a:pPr marL="285750" indent="-285750" algn="l">
              <a:buFont typeface="Arial" panose="020B0604020202020204" pitchFamily="34" charset="0"/>
              <a:buChar char="•"/>
            </a:pPr>
            <a:r>
              <a:rPr lang="en-GB" b="1" i="0" dirty="0">
                <a:solidFill>
                  <a:schemeClr val="accent1">
                    <a:lumMod val="60000"/>
                    <a:lumOff val="40000"/>
                  </a:schemeClr>
                </a:solidFill>
                <a:effectLst/>
                <a:latin typeface="Söhne"/>
              </a:rPr>
              <a:t>User Access Controls:</a:t>
            </a:r>
            <a:endParaRPr lang="en-GB" b="0" i="0" dirty="0">
              <a:solidFill>
                <a:schemeClr val="accent1">
                  <a:lumMod val="60000"/>
                  <a:lumOff val="40000"/>
                </a:schemeClr>
              </a:solidFill>
              <a:effectLst/>
              <a:latin typeface="Söhne"/>
            </a:endParaRPr>
          </a:p>
          <a:p>
            <a:pPr lvl="1" algn="l"/>
            <a:r>
              <a:rPr lang="en-GB" b="0" i="0" dirty="0">
                <a:solidFill>
                  <a:schemeClr val="bg1"/>
                </a:solidFill>
                <a:effectLst/>
                <a:latin typeface="Söhne"/>
              </a:rPr>
              <a:t>Implement the principle of least privilege, ensuring that users have the minimum level of access required to perform their job functions.</a:t>
            </a:r>
          </a:p>
          <a:p>
            <a:pPr lvl="1" algn="l"/>
            <a:r>
              <a:rPr lang="en-GB" b="0" i="0" dirty="0">
                <a:solidFill>
                  <a:schemeClr val="bg1"/>
                </a:solidFill>
                <a:effectLst/>
                <a:latin typeface="Söhne"/>
              </a:rPr>
              <a:t>Enforce strong password policies and encourage the use of multi-factor authentication (MFA) to enhance user authentication.</a:t>
            </a:r>
          </a:p>
          <a:p>
            <a:pPr marL="285750" indent="-285750" algn="l">
              <a:buFont typeface="Arial" panose="020B0604020202020204" pitchFamily="34" charset="0"/>
              <a:buChar char="•"/>
            </a:pPr>
            <a:r>
              <a:rPr lang="en-GB" b="1" i="0" dirty="0">
                <a:solidFill>
                  <a:schemeClr val="accent1">
                    <a:lumMod val="60000"/>
                    <a:lumOff val="40000"/>
                  </a:schemeClr>
                </a:solidFill>
                <a:effectLst/>
                <a:latin typeface="Söhne"/>
              </a:rPr>
              <a:t>Security Awareness:</a:t>
            </a:r>
            <a:endParaRPr lang="en-GB" b="0" i="0" dirty="0">
              <a:solidFill>
                <a:schemeClr val="accent1">
                  <a:lumMod val="60000"/>
                  <a:lumOff val="40000"/>
                </a:schemeClr>
              </a:solidFill>
              <a:effectLst/>
              <a:latin typeface="Söhne"/>
            </a:endParaRPr>
          </a:p>
          <a:p>
            <a:pPr lvl="1" algn="l"/>
            <a:r>
              <a:rPr lang="en-GB" b="0" i="0" dirty="0">
                <a:solidFill>
                  <a:schemeClr val="bg1"/>
                </a:solidFill>
                <a:effectLst/>
                <a:latin typeface="Söhne"/>
              </a:rPr>
              <a:t>Foster a culture of security awareness by encouraging users to be vigilant, report security incidents promptly, and stay informed about the latest security threats.</a:t>
            </a:r>
          </a:p>
          <a:p>
            <a:pPr marL="285750" indent="-285750">
              <a:buFont typeface="Arial" panose="020B0604020202020204" pitchFamily="34" charset="0"/>
              <a:buChar char="•"/>
            </a:pPr>
            <a:r>
              <a:rPr lang="en-GB" b="1" dirty="0">
                <a:solidFill>
                  <a:schemeClr val="accent1">
                    <a:lumMod val="60000"/>
                    <a:lumOff val="40000"/>
                  </a:schemeClr>
                </a:solidFill>
                <a:latin typeface="Söhne"/>
              </a:rPr>
              <a:t>Firewalls and Intrusion Prevention Systems (IPS):</a:t>
            </a:r>
          </a:p>
          <a:p>
            <a:pPr lvl="1"/>
            <a:r>
              <a:rPr lang="en-GB" dirty="0">
                <a:solidFill>
                  <a:schemeClr val="bg1"/>
                </a:solidFill>
                <a:latin typeface="Söhne"/>
              </a:rPr>
              <a:t>Deploy firewalls to monitor and control incoming and outgoing network </a:t>
            </a:r>
            <a:r>
              <a:rPr lang="en-GB" dirty="0" err="1">
                <a:solidFill>
                  <a:schemeClr val="bg1"/>
                </a:solidFill>
                <a:latin typeface="Söhne"/>
              </a:rPr>
              <a:t>traffic.Use</a:t>
            </a:r>
            <a:r>
              <a:rPr lang="en-GB" dirty="0">
                <a:solidFill>
                  <a:schemeClr val="bg1"/>
                </a:solidFill>
                <a:latin typeface="Söhne"/>
              </a:rPr>
              <a:t> IPS to detect and prevent potential security threats by analysing network and/or system activities.</a:t>
            </a:r>
          </a:p>
          <a:p>
            <a:pPr marL="285750" lvl="1" indent="-285750">
              <a:buFont typeface="Arial" panose="020B0604020202020204" pitchFamily="34" charset="0"/>
              <a:buChar char="•"/>
            </a:pPr>
            <a:r>
              <a:rPr lang="en-GB" b="1" dirty="0">
                <a:solidFill>
                  <a:schemeClr val="accent1">
                    <a:lumMod val="60000"/>
                    <a:lumOff val="40000"/>
                  </a:schemeClr>
                </a:solidFill>
                <a:latin typeface="Söhne"/>
              </a:rPr>
              <a:t>Endpoint Protection:</a:t>
            </a:r>
          </a:p>
          <a:p>
            <a:pPr lvl="1" algn="l"/>
            <a:r>
              <a:rPr lang="en-GB" b="0" i="0" dirty="0">
                <a:solidFill>
                  <a:schemeClr val="bg1"/>
                </a:solidFill>
                <a:effectLst/>
                <a:latin typeface="Söhne"/>
              </a:rPr>
              <a:t>Employ endpoint protection solutions, including antivirus software and endpoint detection and response (EDR) tools, to safeguard individual devices from malware and other security threats.</a:t>
            </a:r>
          </a:p>
          <a:p>
            <a:pPr marL="285750" lvl="1" indent="-285750">
              <a:buFont typeface="Arial" panose="020B0604020202020204" pitchFamily="34" charset="0"/>
              <a:buChar char="•"/>
            </a:pPr>
            <a:r>
              <a:rPr lang="en-GB" b="1" dirty="0">
                <a:solidFill>
                  <a:schemeClr val="accent1">
                    <a:lumMod val="60000"/>
                    <a:lumOff val="40000"/>
                  </a:schemeClr>
                </a:solidFill>
                <a:latin typeface="Söhne"/>
              </a:rPr>
              <a:t>Encryption: </a:t>
            </a:r>
            <a:r>
              <a:rPr lang="en-GB" b="0" i="0" dirty="0">
                <a:solidFill>
                  <a:schemeClr val="bg1"/>
                </a:solidFill>
                <a:effectLst/>
                <a:latin typeface="Söhne"/>
              </a:rPr>
              <a:t>Utilize encryption for sensitive data to protect it from unauthorized access, both in transit and at rest.</a:t>
            </a:r>
          </a:p>
        </p:txBody>
      </p:sp>
    </p:spTree>
    <p:extLst>
      <p:ext uri="{BB962C8B-B14F-4D97-AF65-F5344CB8AC3E}">
        <p14:creationId xmlns:p14="http://schemas.microsoft.com/office/powerpoint/2010/main" val="195563868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802</TotalTime>
  <Words>5199</Words>
  <Application>Microsoft Office PowerPoint</Application>
  <PresentationFormat>Custom</PresentationFormat>
  <Paragraphs>526</Paragraphs>
  <Slides>52</Slides>
  <Notes>52</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52</vt:i4>
      </vt:variant>
    </vt:vector>
  </HeadingPairs>
  <TitlesOfParts>
    <vt:vector size="61" baseType="lpstr">
      <vt:lpstr>Arial</vt:lpstr>
      <vt:lpstr>Calibri</vt:lpstr>
      <vt:lpstr>Calibri Light</vt:lpstr>
      <vt:lpstr>Corbel</vt:lpstr>
      <vt:lpstr>Mukta</vt:lpstr>
      <vt:lpstr>Prompt</vt:lpstr>
      <vt:lpstr>Söhne</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PptxGenJS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PptxGenJS Presentation</dc:title>
  <dc:subject>PptxGenJS Presentation</dc:subject>
  <dc:creator>PptxGenJS</dc:creator>
  <cp:lastModifiedBy>Amina Kauser</cp:lastModifiedBy>
  <cp:revision>34</cp:revision>
  <dcterms:created xsi:type="dcterms:W3CDTF">2023-11-09T09:58:04Z</dcterms:created>
  <dcterms:modified xsi:type="dcterms:W3CDTF">2023-12-11T11:35:41Z</dcterms:modified>
</cp:coreProperties>
</file>